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</p:sldIdLst>
  <p:sldSz cy="5143500" cx="9144000"/>
  <p:notesSz cx="6858000" cy="9144000"/>
  <p:embeddedFontLst>
    <p:embeddedFont>
      <p:font typeface="Roboto Slab"/>
      <p:regular r:id="rId73"/>
      <p:bold r:id="rId74"/>
    </p:embeddedFont>
    <p:embeddedFont>
      <p:font typeface="Roboto"/>
      <p:regular r:id="rId75"/>
      <p:bold r:id="rId76"/>
      <p:italic r:id="rId77"/>
      <p:boldItalic r:id="rId78"/>
    </p:embeddedFont>
    <p:embeddedFont>
      <p:font typeface="Open Sans SemiBold"/>
      <p:regular r:id="rId79"/>
      <p:bold r:id="rId80"/>
      <p:italic r:id="rId81"/>
      <p:boldItalic r:id="rId82"/>
    </p:embeddedFont>
    <p:embeddedFont>
      <p:font typeface="Helvetica Neue Light"/>
      <p:regular r:id="rId83"/>
      <p:bold r:id="rId84"/>
      <p:italic r:id="rId85"/>
      <p:boldItalic r:id="rId86"/>
    </p:embeddedFont>
    <p:embeddedFont>
      <p:font typeface="Open Sans Light"/>
      <p:regular r:id="rId87"/>
      <p:bold r:id="rId88"/>
      <p:italic r:id="rId89"/>
      <p:boldItalic r:id="rId90"/>
    </p:embeddedFont>
    <p:embeddedFont>
      <p:font typeface="Open Sans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76">
          <p15:clr>
            <a:srgbClr val="9AA0A6"/>
          </p15:clr>
        </p15:guide>
        <p15:guide id="2" pos="51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1921819-70DE-4AEE-B2C6-2D23ED3F80BB}">
  <a:tblStyle styleId="{01921819-70DE-4AEE-B2C6-2D23ED3F80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6"/>
        <p:guide pos="51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HelveticaNeueLight-bold.fntdata"/><Relationship Id="rId83" Type="http://schemas.openxmlformats.org/officeDocument/2006/relationships/font" Target="fonts/HelveticaNeueLight-regular.fntdata"/><Relationship Id="rId42" Type="http://schemas.openxmlformats.org/officeDocument/2006/relationships/slide" Target="slides/slide36.xml"/><Relationship Id="rId86" Type="http://schemas.openxmlformats.org/officeDocument/2006/relationships/font" Target="fonts/HelveticaNeueLight-boldItalic.fntdata"/><Relationship Id="rId41" Type="http://schemas.openxmlformats.org/officeDocument/2006/relationships/slide" Target="slides/slide35.xml"/><Relationship Id="rId85" Type="http://schemas.openxmlformats.org/officeDocument/2006/relationships/font" Target="fonts/HelveticaNeueLight-italic.fntdata"/><Relationship Id="rId44" Type="http://schemas.openxmlformats.org/officeDocument/2006/relationships/slide" Target="slides/slide38.xml"/><Relationship Id="rId88" Type="http://schemas.openxmlformats.org/officeDocument/2006/relationships/font" Target="fonts/OpenSansLight-bold.fntdata"/><Relationship Id="rId43" Type="http://schemas.openxmlformats.org/officeDocument/2006/relationships/slide" Target="slides/slide37.xml"/><Relationship Id="rId87" Type="http://schemas.openxmlformats.org/officeDocument/2006/relationships/font" Target="fonts/OpenSansLight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OpenSansLight-italic.fntdata"/><Relationship Id="rId80" Type="http://schemas.openxmlformats.org/officeDocument/2006/relationships/font" Target="fonts/OpenSansSemiBold-bold.fntdata"/><Relationship Id="rId82" Type="http://schemas.openxmlformats.org/officeDocument/2006/relationships/font" Target="fonts/OpenSansSemiBold-boldItalic.fntdata"/><Relationship Id="rId81" Type="http://schemas.openxmlformats.org/officeDocument/2006/relationships/font" Target="fonts/OpenSans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Slab-regular.fntdata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Roboto-regular.fntdata"/><Relationship Id="rId30" Type="http://schemas.openxmlformats.org/officeDocument/2006/relationships/slide" Target="slides/slide24.xml"/><Relationship Id="rId74" Type="http://schemas.openxmlformats.org/officeDocument/2006/relationships/font" Target="fonts/RobotoSlab-bold.fntdata"/><Relationship Id="rId33" Type="http://schemas.openxmlformats.org/officeDocument/2006/relationships/slide" Target="slides/slide27.xml"/><Relationship Id="rId77" Type="http://schemas.openxmlformats.org/officeDocument/2006/relationships/font" Target="fonts/Roboto-italic.fntdata"/><Relationship Id="rId32" Type="http://schemas.openxmlformats.org/officeDocument/2006/relationships/slide" Target="slides/slide26.xml"/><Relationship Id="rId76" Type="http://schemas.openxmlformats.org/officeDocument/2006/relationships/font" Target="fonts/Roboto-bold.fntdata"/><Relationship Id="rId35" Type="http://schemas.openxmlformats.org/officeDocument/2006/relationships/slide" Target="slides/slide29.xml"/><Relationship Id="rId79" Type="http://schemas.openxmlformats.org/officeDocument/2006/relationships/font" Target="fonts/OpenSansSemiBold-regular.fntdata"/><Relationship Id="rId34" Type="http://schemas.openxmlformats.org/officeDocument/2006/relationships/slide" Target="slides/slide28.xml"/><Relationship Id="rId78" Type="http://schemas.openxmlformats.org/officeDocument/2006/relationships/font" Target="fonts/Roboto-bold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94" Type="http://schemas.openxmlformats.org/officeDocument/2006/relationships/font" Target="fonts/OpenSans-boldItalic.fntdata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OpenSans-regular.fntdata"/><Relationship Id="rId90" Type="http://schemas.openxmlformats.org/officeDocument/2006/relationships/font" Target="fonts/OpenSansLight-boldItalic.fntdata"/><Relationship Id="rId93" Type="http://schemas.openxmlformats.org/officeDocument/2006/relationships/font" Target="fonts/OpenSans-italic.fntdata"/><Relationship Id="rId92" Type="http://schemas.openxmlformats.org/officeDocument/2006/relationships/font" Target="fonts/OpenSans-bold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6ba813a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6ba813a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Business impact of integrated tests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Cause / explanation of these effects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Alternative approach (isolation + contracts)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Pact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82fa239e7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82fa239e7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82fa239e7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82fa239e7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736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</a:rPr>
              <a:t>Our teams were able to build independently, but were forced to collaborate closely in order to ship;</a:t>
            </a:r>
            <a:endParaRPr sz="12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-304800" lvl="0" marL="736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</a:rPr>
              <a:t>We had to manage and pay for an exponential amount of environments, or wear the cost of additional developer idle time;</a:t>
            </a:r>
            <a:endParaRPr sz="12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-304800" lvl="0" marL="736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</a:rPr>
              <a:t>Our delivery pipeline has grown linearly in time resulting in batching changes together;</a:t>
            </a:r>
            <a:endParaRPr sz="12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-304800" lvl="0" marL="736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</a:rPr>
              <a:t>Batching has resulted in increased failure and defect rates;</a:t>
            </a:r>
            <a:endParaRPr sz="12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-304800" lvl="0" marL="736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</a:rPr>
              <a:t>Integration tests failure results in disproportionately more time debugging them;</a:t>
            </a:r>
            <a:endParaRPr sz="12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-304800" lvl="0" marL="736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</a:rPr>
              <a:t>Deployments are riskier than when we were continuously shipping the original monolith;</a:t>
            </a:r>
            <a:endParaRPr sz="12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-304800" lvl="0" marL="736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</a:rPr>
              <a:t>The role of “Tester” emerged, whose job was to manually test features in fixed environments and fix build issues instead of coaching and doing exploratory testing;</a:t>
            </a:r>
            <a:endParaRPr sz="12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-304800" lvl="0" marL="736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</a:rPr>
              <a:t>The role of “Release Manager” emerged, to govern the entire release process;</a:t>
            </a:r>
            <a:endParaRPr sz="12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-304800" lvl="0" marL="736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</a:rPr>
              <a:t>Tech debt has accumulated as a result of these pressures.</a:t>
            </a:r>
            <a:endParaRPr sz="12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We used the same tools and approaches that worked for monoliths and applied it to our new world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82fa239e7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882fa239e7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</a:rPr>
              <a:t>Any test where its success/failure depends on many different bits of interesting behaviour at once</a:t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82fa239e7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82fa239e7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82fa239e7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882fa239e7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How can we get 100% coverage here?</a:t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Consumer -&gt; Provider 3 integration tests actually cover 7 boxes.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Let’s assume Downstream 1+2 are terminating cases.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Code path complexity is combinatorial: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Assuming only 2 branches in each box ~ 128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Assuming only 5 branches in each box ~78,125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Assuming 10 branches in each box ~10M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If we add another component with 10 branches we get 100M!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82fa239e7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82fa239e7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82fa239e7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882fa239e7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Actual architecture for a institution in the financial Melbourne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882fa239e7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882fa239e7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Speed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Isolation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Simplicity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But how can we do this across service boundaries???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82fa239e7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882fa239e7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Speed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Isolation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Simplicity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But how can we do this across service boundaries???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82fa239e7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882fa239e7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82fa239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82fa239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82fa239e7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882fa239e7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82fa239e7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82fa239e7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82fa239e7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882fa239e7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OK, so we’ve established that integrated tests are bad and we want isolation.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Perhaps documenting APIs and properly versioning them will be better??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82fa239e7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82fa239e7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Speed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Isolation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Simplicity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But how can we do this across service boundaries???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882fa239e7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882fa239e7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882fa239e7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882fa239e7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82fa239e7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882fa239e7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882fa239e7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882fa239e7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Speed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Isolation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Simplicity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But how can we do this across service boundaries???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882fa239e7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882fa239e7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882fa239e7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882fa239e7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6ba813a9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6ba813a9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82fa239e7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882fa239e7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Speed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Isolation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Simplicity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But how can we do this across service boundaries???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890015ea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890015ea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74ba99f605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74ba99f605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2eaa1100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2eaa1100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8057a9ef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8057a9ef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882fa239e7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882fa239e7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Let’s get our vocabulary clear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8057a9ef4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8057a9ef4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76817c5a2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776817c5a2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776817c5a2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776817c5a2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776817c5a2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776817c5a2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401a021e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401a021e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We know what good looks like. The state of devops</a:t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addition, Automated deployments (to test or prod, including automated environment provisioning) are associated with ~70% of elite performers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776817c5a2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776817c5a2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776817c5a2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776817c5a2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76817c5a2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76817c5a2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776817c5a2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776817c5a2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776817c5a2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776817c5a2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776817c5a2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776817c5a2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776817c5a2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776817c5a2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882fa239e7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882fa239e7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882fa239e7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882fa239e7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88074322b8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88074322b8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3125c1b4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3125c1b4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8dfb3fa258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8dfb3fa258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882fa239e7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882fa239e7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882fa239e7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882fa239e7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82fa239e7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82fa239e7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882fa239e7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882fa239e7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882fa239e7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882fa239e7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882fa239e7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882fa239e7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882fa239e7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882fa239e7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8dfb3fa2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8dfb3fa2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6f4e59926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6f4e59926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401a0220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401a0220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7d92c597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7d92c597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6f4e59926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6f4e59926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83125c1b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83125c1b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6faabf317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6faabf317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7d92c597b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7d92c597b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88074322b8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88074322b8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72eaa1100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72eaa1100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3e200b1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3e200b1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8074322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8074322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82fa239e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82fa239e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We find that we have </a:t>
            </a:r>
            <a:r>
              <a:rPr lang="en">
                <a:solidFill>
                  <a:schemeClr val="dk1"/>
                </a:solidFill>
              </a:rPr>
              <a:t>Cohesive services, loosely coupled (want) but have cohesive teams, tightly coupled by services (got)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-grey side 1 2">
  <p:cSld name="TITLE_ONLY_1_3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187801"/>
            <a:ext cx="82296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64366" y="4701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/>
        </p:nvSpPr>
        <p:spPr>
          <a:xfrm>
            <a:off x="503700" y="871775"/>
            <a:ext cx="7855800" cy="4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000">
              <a:solidFill>
                <a:srgbClr val="6F6F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bar_blue.jpg" id="54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" y="0"/>
            <a:ext cx="18265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Section content">
  <p:cSld name="Blue Section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277200" y="68400"/>
            <a:ext cx="85788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C396A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277200" y="1200155"/>
            <a:ext cx="85788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ymbol"/>
              <a:buChar char="▪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6F6F6F"/>
              </a:buClr>
              <a:buSzPts val="1400"/>
              <a:buFont typeface="Noto Symbol"/>
              <a:buChar char="▪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6F6F6F"/>
              </a:buClr>
              <a:buSzPts val="1400"/>
              <a:buFont typeface="Noto Symbol"/>
              <a:buChar char="▪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6F6F6F"/>
              </a:buClr>
              <a:buSzPts val="1400"/>
              <a:buFont typeface="Noto Symbol"/>
              <a:buChar char="▪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6F6F6F"/>
              </a:buClr>
              <a:buSzPts val="1400"/>
              <a:buFont typeface="Noto Symbol"/>
              <a:buChar char="▪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713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2135" y="4480334"/>
            <a:ext cx="5064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-grey side 1 2 1">
  <p:cSld name="TITLE_ONLY_1_2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457200" y="187801"/>
            <a:ext cx="82296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/>
        </p:nvSpPr>
        <p:spPr>
          <a:xfrm>
            <a:off x="503700" y="871775"/>
            <a:ext cx="7855800" cy="4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000">
              <a:solidFill>
                <a:srgbClr val="6F6F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bar_blue.jpg"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" y="0"/>
            <a:ext cx="18265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69725" y="778500"/>
            <a:ext cx="80931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000"/>
              <a:buFont typeface="Open Sans"/>
              <a:buChar char="■"/>
              <a:defRPr sz="2000"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A6A6A6"/>
              </a:buClr>
              <a:buSzPts val="1800"/>
              <a:buFont typeface="Open Sans"/>
              <a:buChar char="●"/>
              <a:defRPr sz="1800"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6F6F6F"/>
              </a:buClr>
              <a:buSzPts val="1600"/>
              <a:buFont typeface="Open Sans"/>
              <a:buChar char="○"/>
              <a:defRPr sz="1600"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A6A6A6"/>
              </a:buClr>
              <a:buSzPts val="1400"/>
              <a:buFont typeface="Open Sans"/>
              <a:buChar char="●"/>
              <a:defRPr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6F6F6F"/>
              </a:buClr>
              <a:buSzPts val="1400"/>
              <a:buFont typeface="Open Sans"/>
              <a:buChar char="○"/>
              <a:defRPr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A6A6A6"/>
              </a:buClr>
              <a:buSzPts val="1400"/>
              <a:buFont typeface="Open Sans"/>
              <a:buChar char="■"/>
              <a:defRPr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A6A6A6"/>
              </a:buClr>
              <a:buSzPts val="1400"/>
              <a:buFont typeface="Open Sans"/>
              <a:buChar char="●"/>
              <a:defRPr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6F6F6F"/>
              </a:buClr>
              <a:buSzPts val="1400"/>
              <a:buFont typeface="Open Sans"/>
              <a:buChar char="○"/>
              <a:defRPr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A6A6A6"/>
              </a:buClr>
              <a:buSzPts val="1400"/>
              <a:buFont typeface="Open Sans"/>
              <a:buChar char="■"/>
              <a:defRPr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244716" y="4701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Red">
  <p:cSld name="TITLE_1_1_1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ert_pg_red.jpg"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5" y="0"/>
            <a:ext cx="913293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>
            <p:ph type="ctrTitle"/>
          </p:nvPr>
        </p:nvSpPr>
        <p:spPr>
          <a:xfrm>
            <a:off x="304800" y="632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304800" y="1223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pen Sans"/>
              <a:buNone/>
              <a:defRPr sz="24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LightBlue">
  <p:cSld name="TITLE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ert_pg_blue.jpg" id="72" name="Google Shape;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5" y="0"/>
            <a:ext cx="913293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type="ctrTitle"/>
          </p:nvPr>
        </p:nvSpPr>
        <p:spPr>
          <a:xfrm>
            <a:off x="304800" y="632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304800" y="1223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pen Sans"/>
              <a:buNone/>
              <a:defRPr sz="24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9pPr>
          </a:lstStyle>
          <a:p/>
        </p:txBody>
      </p:sp>
      <p:pic>
        <p:nvPicPr>
          <p:cNvPr descr="logo_transparent.png"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9" y="4492399"/>
            <a:ext cx="1651850" cy="4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-grey side 1">
  <p:cSld name="TITLE_ONLY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457200" y="187801"/>
            <a:ext cx="82296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64366" y="4701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8"/>
          <p:cNvSpPr txBox="1"/>
          <p:nvPr/>
        </p:nvSpPr>
        <p:spPr>
          <a:xfrm>
            <a:off x="503700" y="871775"/>
            <a:ext cx="7855800" cy="4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000">
              <a:solidFill>
                <a:srgbClr val="6F6F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bar_blue.jpg" id="80" name="Google Shape;8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" y="0"/>
            <a:ext cx="18265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Green">
  <p:cSld name="Title Slide -Gree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5" y="0"/>
            <a:ext cx="9132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type="ctrTitle"/>
          </p:nvPr>
        </p:nvSpPr>
        <p:spPr>
          <a:xfrm>
            <a:off x="304800" y="632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" type="subTitle"/>
          </p:nvPr>
        </p:nvSpPr>
        <p:spPr>
          <a:xfrm>
            <a:off x="304800" y="1223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Open Sans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/>
            </a:lvl9pPr>
          </a:lstStyle>
          <a:p/>
        </p:txBody>
      </p:sp>
      <p:pic>
        <p:nvPicPr>
          <p:cNvPr id="85" name="Google Shape;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998" y="4492398"/>
            <a:ext cx="1651800" cy="4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-grey side 1 1">
  <p:cSld name="Content page-grey side 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57200" y="187801"/>
            <a:ext cx="8229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64366" y="47014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0"/>
          <p:cNvSpPr txBox="1"/>
          <p:nvPr/>
        </p:nvSpPr>
        <p:spPr>
          <a:xfrm>
            <a:off x="503700" y="871775"/>
            <a:ext cx="7855800" cy="4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Font typeface="Open Sans"/>
              <a:buNone/>
            </a:pPr>
            <a:r>
              <a:rPr b="0" i="0" lang="en" sz="2000" u="none" cap="none" strike="noStrike"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pic>
        <p:nvPicPr>
          <p:cNvPr id="91" name="Google Shape;9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" y="0"/>
            <a:ext cx="182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 txBox="1"/>
          <p:nvPr/>
        </p:nvSpPr>
        <p:spPr>
          <a:xfrm>
            <a:off x="628650" y="866775"/>
            <a:ext cx="7638900" cy="4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6F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-grey side 1 1 1">
  <p:cSld name="Content page-grey side 1 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457200" y="187801"/>
            <a:ext cx="8229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64366" y="47014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1"/>
          <p:cNvSpPr txBox="1"/>
          <p:nvPr/>
        </p:nvSpPr>
        <p:spPr>
          <a:xfrm>
            <a:off x="503700" y="871775"/>
            <a:ext cx="7855800" cy="4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Font typeface="Open Sans"/>
              <a:buNone/>
            </a:pPr>
            <a:r>
              <a:rPr b="0" i="0" lang="en" sz="2000" u="none" cap="none" strike="noStrike"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pic>
        <p:nvPicPr>
          <p:cNvPr id="97" name="Google Shape;9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" y="0"/>
            <a:ext cx="186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 txBox="1"/>
          <p:nvPr/>
        </p:nvSpPr>
        <p:spPr>
          <a:xfrm>
            <a:off x="628650" y="866775"/>
            <a:ext cx="7638900" cy="4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6F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895350" y="3357563"/>
            <a:ext cx="7358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2" type="body"/>
          </p:nvPr>
        </p:nvSpPr>
        <p:spPr>
          <a:xfrm>
            <a:off x="895350" y="2266950"/>
            <a:ext cx="73581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idx="1" type="body"/>
          </p:nvPr>
        </p:nvSpPr>
        <p:spPr>
          <a:xfrm>
            <a:off x="633413" y="666750"/>
            <a:ext cx="78771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Aqua">
  <p:cSld name="TITLE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ert_pg_aqua.jpg" id="113" name="Google Shape;11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5" y="0"/>
            <a:ext cx="913293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>
            <p:ph type="ctrTitle"/>
          </p:nvPr>
        </p:nvSpPr>
        <p:spPr>
          <a:xfrm>
            <a:off x="304800" y="632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15" name="Google Shape;115;p26"/>
          <p:cNvSpPr txBox="1"/>
          <p:nvPr>
            <p:ph idx="1" type="subTitle"/>
          </p:nvPr>
        </p:nvSpPr>
        <p:spPr>
          <a:xfrm>
            <a:off x="304800" y="1223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pen Sans"/>
              <a:buNone/>
              <a:defRPr sz="24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9pPr>
          </a:lstStyle>
          <a:p/>
        </p:txBody>
      </p:sp>
      <p:pic>
        <p:nvPicPr>
          <p:cNvPr descr="logo_transparent.png" id="116" name="Google Shape;1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9" y="4492399"/>
            <a:ext cx="1651850" cy="4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Green 1">
  <p:cSld name="TITLE_1_1_1_1_1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ert_pg_green.jpg" id="119" name="Google Shape;11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5" y="0"/>
            <a:ext cx="913293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 txBox="1"/>
          <p:nvPr>
            <p:ph type="ctrTitle"/>
          </p:nvPr>
        </p:nvSpPr>
        <p:spPr>
          <a:xfrm>
            <a:off x="304800" y="632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" type="subTitle"/>
          </p:nvPr>
        </p:nvSpPr>
        <p:spPr>
          <a:xfrm>
            <a:off x="304800" y="1223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pen Sans"/>
              <a:buNone/>
              <a:defRPr sz="24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9pPr>
          </a:lstStyle>
          <a:p/>
        </p:txBody>
      </p:sp>
      <p:pic>
        <p:nvPicPr>
          <p:cNvPr descr="logo_transparent.png" id="122" name="Google Shape;1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9" y="4492399"/>
            <a:ext cx="1651850" cy="4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US 2018 - Text">
  <p:cSld name="CUSTOM_5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/>
          <p:nvPr/>
        </p:nvSpPr>
        <p:spPr>
          <a:xfrm>
            <a:off x="0" y="0"/>
            <a:ext cx="9144000" cy="357600"/>
          </a:xfrm>
          <a:prstGeom prst="rect">
            <a:avLst/>
          </a:prstGeom>
          <a:solidFill>
            <a:srgbClr val="1928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2854"/>
              </a:solidFill>
            </a:endParaRPr>
          </a:p>
        </p:txBody>
      </p:sp>
      <p:pic>
        <p:nvPicPr>
          <p:cNvPr id="126" name="Google Shape;126;p28"/>
          <p:cNvPicPr preferRelativeResize="0"/>
          <p:nvPr/>
        </p:nvPicPr>
        <p:blipFill rotWithShape="1">
          <a:blip r:embed="rId2">
            <a:alphaModFix/>
          </a:blip>
          <a:srcRect b="0" l="66286" r="0" t="0"/>
          <a:stretch/>
        </p:blipFill>
        <p:spPr>
          <a:xfrm>
            <a:off x="8739399" y="-40164"/>
            <a:ext cx="404599" cy="45518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 txBox="1"/>
          <p:nvPr>
            <p:ph type="title"/>
          </p:nvPr>
        </p:nvSpPr>
        <p:spPr>
          <a:xfrm>
            <a:off x="21775" y="7995"/>
            <a:ext cx="82296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28" name="Google Shape;128;p28"/>
          <p:cNvSpPr txBox="1"/>
          <p:nvPr>
            <p:ph idx="1" type="body"/>
          </p:nvPr>
        </p:nvSpPr>
        <p:spPr>
          <a:xfrm>
            <a:off x="97975" y="618329"/>
            <a:ext cx="8441100" cy="3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Font typeface="Open Sans"/>
              <a:buChar char="■"/>
              <a:defRPr sz="20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Open Sans"/>
              <a:buChar char="●"/>
              <a:defRPr sz="18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Open Sans"/>
              <a:buChar char="○"/>
              <a:defRPr sz="16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Open Sans"/>
              <a:buChar char="●"/>
              <a:defRPr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Open Sans"/>
              <a:buChar char="○"/>
              <a:defRPr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Open Sans"/>
              <a:buChar char="■"/>
              <a:defRPr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Open Sans"/>
              <a:buChar char="●"/>
              <a:defRPr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Open Sans"/>
              <a:buChar char="○"/>
              <a:defRPr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B7B7B7"/>
              </a:buClr>
              <a:buSzPts val="1400"/>
              <a:buFont typeface="Open Sans"/>
              <a:buChar char="■"/>
              <a:defRPr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30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30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jp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42.jpg"/><Relationship Id="rId5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42.jpg"/><Relationship Id="rId5" Type="http://schemas.openxmlformats.org/officeDocument/2006/relationships/image" Target="../media/image45.png"/><Relationship Id="rId6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42.jpg"/><Relationship Id="rId5" Type="http://schemas.openxmlformats.org/officeDocument/2006/relationships/image" Target="../media/image50.png"/><Relationship Id="rId6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image" Target="../media/image48.png"/><Relationship Id="rId5" Type="http://schemas.openxmlformats.org/officeDocument/2006/relationships/image" Target="../media/image54.png"/><Relationship Id="rId6" Type="http://schemas.openxmlformats.org/officeDocument/2006/relationships/image" Target="../media/image75.png"/><Relationship Id="rId7" Type="http://schemas.openxmlformats.org/officeDocument/2006/relationships/image" Target="../media/image58.png"/><Relationship Id="rId8" Type="http://schemas.openxmlformats.org/officeDocument/2006/relationships/image" Target="../media/image46.png"/><Relationship Id="rId10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9" Type="http://schemas.openxmlformats.org/officeDocument/2006/relationships/image" Target="../media/image57.png"/><Relationship Id="rId5" Type="http://schemas.openxmlformats.org/officeDocument/2006/relationships/image" Target="../media/image12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61.png"/><Relationship Id="rId11" Type="http://schemas.openxmlformats.org/officeDocument/2006/relationships/image" Target="../media/image66.png"/><Relationship Id="rId10" Type="http://schemas.openxmlformats.org/officeDocument/2006/relationships/image" Target="../media/image60.png"/><Relationship Id="rId13" Type="http://schemas.openxmlformats.org/officeDocument/2006/relationships/image" Target="../media/image71.png"/><Relationship Id="rId12" Type="http://schemas.openxmlformats.org/officeDocument/2006/relationships/image" Target="../media/image74.png"/><Relationship Id="rId15" Type="http://schemas.openxmlformats.org/officeDocument/2006/relationships/image" Target="../media/image62.png"/><Relationship Id="rId14" Type="http://schemas.openxmlformats.org/officeDocument/2006/relationships/image" Target="../media/image59.png"/><Relationship Id="rId17" Type="http://schemas.openxmlformats.org/officeDocument/2006/relationships/image" Target="../media/image63.png"/><Relationship Id="rId16" Type="http://schemas.openxmlformats.org/officeDocument/2006/relationships/image" Target="../media/image6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jpg"/><Relationship Id="rId4" Type="http://schemas.openxmlformats.org/officeDocument/2006/relationships/image" Target="../media/image72.png"/><Relationship Id="rId5" Type="http://schemas.openxmlformats.org/officeDocument/2006/relationships/image" Target="../media/image70.png"/><Relationship Id="rId6" Type="http://schemas.openxmlformats.org/officeDocument/2006/relationships/image" Target="../media/image73.png"/><Relationship Id="rId7" Type="http://schemas.openxmlformats.org/officeDocument/2006/relationships/image" Target="../media/image6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jpg"/><Relationship Id="rId4" Type="http://schemas.openxmlformats.org/officeDocument/2006/relationships/image" Target="../media/image73.png"/><Relationship Id="rId5" Type="http://schemas.openxmlformats.org/officeDocument/2006/relationships/image" Target="../media/image6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jp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6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jp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hyperlink" Target="https://cloud.google.com/devops/state-of-devops" TargetMode="External"/><Relationship Id="rId7" Type="http://schemas.openxmlformats.org/officeDocument/2006/relationships/image" Target="../media/image22.png"/><Relationship Id="rId8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jpg"/><Relationship Id="rId4" Type="http://schemas.openxmlformats.org/officeDocument/2006/relationships/image" Target="../media/image72.png"/><Relationship Id="rId9" Type="http://schemas.openxmlformats.org/officeDocument/2006/relationships/image" Target="../media/image82.jpg"/><Relationship Id="rId5" Type="http://schemas.openxmlformats.org/officeDocument/2006/relationships/image" Target="../media/image70.png"/><Relationship Id="rId6" Type="http://schemas.openxmlformats.org/officeDocument/2006/relationships/image" Target="../media/image78.png"/><Relationship Id="rId7" Type="http://schemas.openxmlformats.org/officeDocument/2006/relationships/image" Target="../media/image73.png"/><Relationship Id="rId8" Type="http://schemas.openxmlformats.org/officeDocument/2006/relationships/image" Target="../media/image69.png"/><Relationship Id="rId10" Type="http://schemas.openxmlformats.org/officeDocument/2006/relationships/image" Target="../media/image8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jpg"/><Relationship Id="rId4" Type="http://schemas.openxmlformats.org/officeDocument/2006/relationships/image" Target="../media/image72.png"/><Relationship Id="rId9" Type="http://schemas.openxmlformats.org/officeDocument/2006/relationships/image" Target="../media/image82.jpg"/><Relationship Id="rId5" Type="http://schemas.openxmlformats.org/officeDocument/2006/relationships/image" Target="../media/image70.png"/><Relationship Id="rId6" Type="http://schemas.openxmlformats.org/officeDocument/2006/relationships/image" Target="../media/image78.png"/><Relationship Id="rId7" Type="http://schemas.openxmlformats.org/officeDocument/2006/relationships/image" Target="../media/image73.png"/><Relationship Id="rId8" Type="http://schemas.openxmlformats.org/officeDocument/2006/relationships/image" Target="../media/image69.png"/><Relationship Id="rId10" Type="http://schemas.openxmlformats.org/officeDocument/2006/relationships/image" Target="../media/image8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jpg"/><Relationship Id="rId4" Type="http://schemas.openxmlformats.org/officeDocument/2006/relationships/image" Target="../media/image72.png"/><Relationship Id="rId9" Type="http://schemas.openxmlformats.org/officeDocument/2006/relationships/image" Target="../media/image82.jpg"/><Relationship Id="rId5" Type="http://schemas.openxmlformats.org/officeDocument/2006/relationships/image" Target="../media/image70.png"/><Relationship Id="rId6" Type="http://schemas.openxmlformats.org/officeDocument/2006/relationships/image" Target="../media/image78.png"/><Relationship Id="rId7" Type="http://schemas.openxmlformats.org/officeDocument/2006/relationships/image" Target="../media/image73.png"/><Relationship Id="rId8" Type="http://schemas.openxmlformats.org/officeDocument/2006/relationships/image" Target="../media/image69.png"/><Relationship Id="rId10" Type="http://schemas.openxmlformats.org/officeDocument/2006/relationships/image" Target="../media/image8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jpg"/><Relationship Id="rId4" Type="http://schemas.openxmlformats.org/officeDocument/2006/relationships/image" Target="../media/image72.png"/><Relationship Id="rId9" Type="http://schemas.openxmlformats.org/officeDocument/2006/relationships/image" Target="../media/image82.jpg"/><Relationship Id="rId5" Type="http://schemas.openxmlformats.org/officeDocument/2006/relationships/image" Target="../media/image70.png"/><Relationship Id="rId6" Type="http://schemas.openxmlformats.org/officeDocument/2006/relationships/image" Target="../media/image78.png"/><Relationship Id="rId7" Type="http://schemas.openxmlformats.org/officeDocument/2006/relationships/image" Target="../media/image73.png"/><Relationship Id="rId8" Type="http://schemas.openxmlformats.org/officeDocument/2006/relationships/image" Target="../media/image69.png"/><Relationship Id="rId10" Type="http://schemas.openxmlformats.org/officeDocument/2006/relationships/image" Target="../media/image8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7.png"/><Relationship Id="rId4" Type="http://schemas.openxmlformats.org/officeDocument/2006/relationships/image" Target="../media/image95.png"/><Relationship Id="rId9" Type="http://schemas.openxmlformats.org/officeDocument/2006/relationships/image" Target="../media/image79.png"/><Relationship Id="rId5" Type="http://schemas.openxmlformats.org/officeDocument/2006/relationships/image" Target="../media/image81.png"/><Relationship Id="rId6" Type="http://schemas.openxmlformats.org/officeDocument/2006/relationships/image" Target="../media/image85.png"/><Relationship Id="rId7" Type="http://schemas.openxmlformats.org/officeDocument/2006/relationships/image" Target="../media/image98.png"/><Relationship Id="rId8" Type="http://schemas.openxmlformats.org/officeDocument/2006/relationships/image" Target="../media/image90.png"/><Relationship Id="rId11" Type="http://schemas.openxmlformats.org/officeDocument/2006/relationships/image" Target="../media/image86.png"/><Relationship Id="rId10" Type="http://schemas.openxmlformats.org/officeDocument/2006/relationships/image" Target="../media/image94.png"/><Relationship Id="rId12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loud.google.com/devops/state-of-devops" TargetMode="External"/><Relationship Id="rId4" Type="http://schemas.openxmlformats.org/officeDocument/2006/relationships/hyperlink" Target="https://www.capgemini.com/us-en/wp-content/uploads/sites/4/2019/03/CTR-Infographic.pdf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3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4.png"/><Relationship Id="rId4" Type="http://schemas.openxmlformats.org/officeDocument/2006/relationships/image" Target="../media/image9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6.png"/><Relationship Id="rId4" Type="http://schemas.openxmlformats.org/officeDocument/2006/relationships/image" Target="../media/image93.png"/><Relationship Id="rId5" Type="http://schemas.openxmlformats.org/officeDocument/2006/relationships/image" Target="../media/image107.png"/><Relationship Id="rId6" Type="http://schemas.openxmlformats.org/officeDocument/2006/relationships/hyperlink" Target="https://pactflow.io/blog/hosted-stubs/" TargetMode="External"/><Relationship Id="rId7" Type="http://schemas.openxmlformats.org/officeDocument/2006/relationships/image" Target="../media/image10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pactflow.io/blog/webhooks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.png"/><Relationship Id="rId6" Type="http://schemas.openxmlformats.org/officeDocument/2006/relationships/image" Target="../media/image30.png"/><Relationship Id="rId7" Type="http://schemas.openxmlformats.org/officeDocument/2006/relationships/image" Target="../media/image9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30.png"/><Relationship Id="rId6" Type="http://schemas.openxmlformats.org/officeDocument/2006/relationships/hyperlink" Target="https://pactflow.io/blog/secrets/" TargetMode="External"/><Relationship Id="rId7" Type="http://schemas.openxmlformats.org/officeDocument/2006/relationships/image" Target="../media/image10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.png"/><Relationship Id="rId4" Type="http://schemas.openxmlformats.org/officeDocument/2006/relationships/hyperlink" Target="https://pactflow.io/blog/verification-results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0.png"/><Relationship Id="rId7" Type="http://schemas.openxmlformats.org/officeDocument/2006/relationships/image" Target="../media/image11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2.png"/><Relationship Id="rId4" Type="http://schemas.openxmlformats.org/officeDocument/2006/relationships/hyperlink" Target="https://pactflow.io/blog/terraform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0.png"/><Relationship Id="rId7" Type="http://schemas.openxmlformats.org/officeDocument/2006/relationships/image" Target="../media/image101.png"/><Relationship Id="rId8" Type="http://schemas.openxmlformats.org/officeDocument/2006/relationships/image" Target="../media/image10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2.png"/><Relationship Id="rId4" Type="http://schemas.openxmlformats.org/officeDocument/2006/relationships/hyperlink" Target="https://pactflow.io/blog/saml-and-federated-authentication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0.png"/><Relationship Id="rId7" Type="http://schemas.openxmlformats.org/officeDocument/2006/relationships/image" Target="../media/image10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.png"/><Relationship Id="rId4" Type="http://schemas.openxmlformats.org/officeDocument/2006/relationships/hyperlink" Target="https://pactflow.io/blog/audit-api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9.png"/><Relationship Id="rId4" Type="http://schemas.openxmlformats.org/officeDocument/2006/relationships/image" Target="../media/image81.png"/><Relationship Id="rId9" Type="http://schemas.openxmlformats.org/officeDocument/2006/relationships/image" Target="../media/image105.png"/><Relationship Id="rId5" Type="http://schemas.openxmlformats.org/officeDocument/2006/relationships/image" Target="../media/image87.png"/><Relationship Id="rId6" Type="http://schemas.openxmlformats.org/officeDocument/2006/relationships/image" Target="../media/image90.png"/><Relationship Id="rId7" Type="http://schemas.openxmlformats.org/officeDocument/2006/relationships/image" Target="../media/image83.png"/><Relationship Id="rId8" Type="http://schemas.openxmlformats.org/officeDocument/2006/relationships/image" Target="../media/image98.png"/><Relationship Id="rId11" Type="http://schemas.openxmlformats.org/officeDocument/2006/relationships/image" Target="../media/image108.png"/><Relationship Id="rId10" Type="http://schemas.openxmlformats.org/officeDocument/2006/relationships/image" Target="../media/image54.png"/><Relationship Id="rId12" Type="http://schemas.openxmlformats.org/officeDocument/2006/relationships/image" Target="../media/image7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4.png"/><Relationship Id="rId4" Type="http://schemas.openxmlformats.org/officeDocument/2006/relationships/hyperlink" Target="mailto:hello@pactflow.io" TargetMode="External"/><Relationship Id="rId9" Type="http://schemas.openxmlformats.org/officeDocument/2006/relationships/image" Target="../media/image109.png"/><Relationship Id="rId5" Type="http://schemas.openxmlformats.org/officeDocument/2006/relationships/hyperlink" Target="https://pactflow.io" TargetMode="External"/><Relationship Id="rId6" Type="http://schemas.openxmlformats.org/officeDocument/2006/relationships/hyperlink" Target="https://twitter.com/pactflow" TargetMode="External"/><Relationship Id="rId7" Type="http://schemas.openxmlformats.org/officeDocument/2006/relationships/image" Target="../media/image104.png"/><Relationship Id="rId8" Type="http://schemas.openxmlformats.org/officeDocument/2006/relationships/image" Target="../media/image112.png"/><Relationship Id="rId11" Type="http://schemas.openxmlformats.org/officeDocument/2006/relationships/image" Target="../media/image110.png"/><Relationship Id="rId10" Type="http://schemas.openxmlformats.org/officeDocument/2006/relationships/image" Target="../media/image1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5" Type="http://schemas.openxmlformats.org/officeDocument/2006/relationships/image" Target="../media/image33.png"/><Relationship Id="rId6" Type="http://schemas.openxmlformats.org/officeDocument/2006/relationships/image" Target="../media/image56.png"/><Relationship Id="rId7" Type="http://schemas.openxmlformats.org/officeDocument/2006/relationships/image" Target="../media/image43.png"/><Relationship Id="rId8" Type="http://schemas.openxmlformats.org/officeDocument/2006/relationships/image" Target="../media/image24.png"/><Relationship Id="rId11" Type="http://schemas.openxmlformats.org/officeDocument/2006/relationships/image" Target="../media/image31.png"/><Relationship Id="rId10" Type="http://schemas.openxmlformats.org/officeDocument/2006/relationships/image" Target="../media/image32.png"/><Relationship Id="rId12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0"/>
            <a:ext cx="1316500" cy="224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29"/>
          <p:cNvGrpSpPr/>
          <p:nvPr/>
        </p:nvGrpSpPr>
        <p:grpSpPr>
          <a:xfrm>
            <a:off x="3889175" y="2540088"/>
            <a:ext cx="1375000" cy="581696"/>
            <a:chOff x="793600" y="4482150"/>
            <a:chExt cx="1375000" cy="581696"/>
          </a:xfrm>
        </p:grpSpPr>
        <p:pic>
          <p:nvPicPr>
            <p:cNvPr id="135" name="Google Shape;135;p29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9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9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id="138" name="Google Shape;13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4033" y="2203539"/>
            <a:ext cx="4811616" cy="115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952652" y="1788675"/>
            <a:ext cx="4057444" cy="113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 txBox="1"/>
          <p:nvPr/>
        </p:nvSpPr>
        <p:spPr>
          <a:xfrm>
            <a:off x="613025" y="382375"/>
            <a:ext cx="7053300" cy="4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Where do we go </a:t>
            </a:r>
            <a:r>
              <a:rPr b="1"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wrong?</a:t>
            </a:r>
            <a:endParaRPr b="1" i="1"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3" name="Google Shape;3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8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8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HOW WE TEST MICROSERVICES NOW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6" name="Google Shape;376;p38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377" name="Google Shape;377;p38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38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p38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9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9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HOW WE TEST MICROSERVICES NOW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7" name="Google Shape;387;p39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388" name="Google Shape;388;p39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39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39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391" name="Google Shape;391;p39"/>
          <p:cNvSpPr txBox="1"/>
          <p:nvPr/>
        </p:nvSpPr>
        <p:spPr>
          <a:xfrm>
            <a:off x="219575" y="1853025"/>
            <a:ext cx="87426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Release coupling</a:t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Environment management vs developer idle time</a:t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Slower pipeline leading to batching</a:t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Batching increases failure and defect rates</a:t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Increased Integration tests failures</a:t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Increased deployment risk</a:t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Separate testing teams introduced</a:t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“Release Manager” introduced to govern the entire release process</a:t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 debt accumulation</a:t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used the same tools and approaches that worked for monoliths and applied it to distributed systems</a:t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39"/>
          <p:cNvSpPr txBox="1"/>
          <p:nvPr/>
        </p:nvSpPr>
        <p:spPr>
          <a:xfrm>
            <a:off x="639625" y="684875"/>
            <a:ext cx="58596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Where we went wrong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Cause and effect</a:t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0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WE TEST MICROSERVICES NOW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9" name="Google Shape;399;p40"/>
          <p:cNvSpPr txBox="1"/>
          <p:nvPr/>
        </p:nvSpPr>
        <p:spPr>
          <a:xfrm>
            <a:off x="613025" y="382375"/>
            <a:ext cx="7053300" cy="4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“Integration tests are a </a:t>
            </a:r>
            <a:r>
              <a:rPr b="1"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scam</a:t>
            </a: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JB Rainsberger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1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WE TEST MICROSERVICES NOW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6" name="Google Shape;406;p41"/>
          <p:cNvSpPr txBox="1"/>
          <p:nvPr/>
        </p:nvSpPr>
        <p:spPr>
          <a:xfrm>
            <a:off x="613025" y="382375"/>
            <a:ext cx="7053300" cy="4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Scam, you say? Justify!</a:t>
            </a:r>
            <a:endParaRPr b="1"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Integrated tests are: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Slow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Fragile 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Hard to manage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When they fail, you can’t point to the problem!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2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WE TEST MICROSERVICES NOW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13" name="Google Shape;413;p42"/>
          <p:cNvPicPr preferRelativeResize="0"/>
          <p:nvPr/>
        </p:nvPicPr>
        <p:blipFill rotWithShape="1">
          <a:blip r:embed="rId3">
            <a:alphaModFix/>
          </a:blip>
          <a:srcRect b="2609" l="2656" r="2466" t="44877"/>
          <a:stretch/>
        </p:blipFill>
        <p:spPr>
          <a:xfrm>
            <a:off x="1050300" y="516675"/>
            <a:ext cx="7043398" cy="402887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2"/>
          <p:cNvSpPr/>
          <p:nvPr/>
        </p:nvSpPr>
        <p:spPr>
          <a:xfrm>
            <a:off x="2787934" y="727491"/>
            <a:ext cx="5193475" cy="976425"/>
          </a:xfrm>
          <a:custGeom>
            <a:rect b="b" l="l" r="r" t="t"/>
            <a:pathLst>
              <a:path extrusionOk="0" h="39057" w="207739">
                <a:moveTo>
                  <a:pt x="13421" y="7692"/>
                </a:moveTo>
                <a:cubicBezTo>
                  <a:pt x="22172" y="4945"/>
                  <a:pt x="54652" y="8139"/>
                  <a:pt x="68992" y="6925"/>
                </a:cubicBezTo>
                <a:cubicBezTo>
                  <a:pt x="83332" y="5711"/>
                  <a:pt x="89112" y="1432"/>
                  <a:pt x="99460" y="410"/>
                </a:cubicBezTo>
                <a:cubicBezTo>
                  <a:pt x="109808" y="-612"/>
                  <a:pt x="120539" y="570"/>
                  <a:pt x="131078" y="793"/>
                </a:cubicBezTo>
                <a:cubicBezTo>
                  <a:pt x="141617" y="1017"/>
                  <a:pt x="151932" y="474"/>
                  <a:pt x="162695" y="1751"/>
                </a:cubicBezTo>
                <a:cubicBezTo>
                  <a:pt x="173458" y="3029"/>
                  <a:pt x="190737" y="2294"/>
                  <a:pt x="195655" y="8458"/>
                </a:cubicBezTo>
                <a:cubicBezTo>
                  <a:pt x="200573" y="14622"/>
                  <a:pt x="222066" y="36244"/>
                  <a:pt x="192205" y="38735"/>
                </a:cubicBezTo>
                <a:cubicBezTo>
                  <a:pt x="162344" y="41226"/>
                  <a:pt x="46284" y="28579"/>
                  <a:pt x="16487" y="23405"/>
                </a:cubicBezTo>
                <a:cubicBezTo>
                  <a:pt x="-13310" y="18231"/>
                  <a:pt x="4670" y="10439"/>
                  <a:pt x="13421" y="7692"/>
                </a:cubicBezTo>
                <a:close/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3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WE TEST MICROSERVICES NOW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21" name="Google Shape;421;p43"/>
          <p:cNvSpPr txBox="1"/>
          <p:nvPr/>
        </p:nvSpPr>
        <p:spPr>
          <a:xfrm>
            <a:off x="125" y="382375"/>
            <a:ext cx="9144000" cy="47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Branches per box </a:t>
            </a: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vs </a:t>
            </a:r>
            <a:r>
              <a:rPr b="1"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test cases required</a:t>
            </a:r>
            <a:endParaRPr b="1"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2 code branches = 128 tests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5 code branches = 78,125 tests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10 code branches = 10M tests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4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4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WE TEST MICROSERVICES NOW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28" name="Google Shape;42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00" y="685402"/>
            <a:ext cx="8146659" cy="3774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5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BETTER WAY TO TEST MICROSERVICES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5" name="Google Shape;435;p45"/>
          <p:cNvSpPr txBox="1"/>
          <p:nvPr/>
        </p:nvSpPr>
        <p:spPr>
          <a:xfrm>
            <a:off x="613025" y="382375"/>
            <a:ext cx="7053300" cy="4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Good tests have the </a:t>
            </a:r>
            <a:r>
              <a:rPr b="1"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exact opposite </a:t>
            </a: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properties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6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BETTER WAY TO TEST MICROSERVICES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46"/>
          <p:cNvSpPr txBox="1"/>
          <p:nvPr/>
        </p:nvSpPr>
        <p:spPr>
          <a:xfrm>
            <a:off x="613025" y="382375"/>
            <a:ext cx="7053300" cy="4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Mocks to the rescue?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7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7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BETTER WAY TO TEST MICROSERVICES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49" name="Google Shape;449;p47"/>
          <p:cNvPicPr preferRelativeResize="0"/>
          <p:nvPr/>
        </p:nvPicPr>
        <p:blipFill rotWithShape="1">
          <a:blip r:embed="rId3">
            <a:alphaModFix/>
          </a:blip>
          <a:srcRect b="4644" l="2395" r="2175" t="4644"/>
          <a:stretch/>
        </p:blipFill>
        <p:spPr>
          <a:xfrm>
            <a:off x="1108400" y="531587"/>
            <a:ext cx="6927175" cy="408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0"/>
            <a:ext cx="1316500" cy="224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30"/>
          <p:cNvGrpSpPr/>
          <p:nvPr/>
        </p:nvGrpSpPr>
        <p:grpSpPr>
          <a:xfrm>
            <a:off x="3889175" y="2540088"/>
            <a:ext cx="1375000" cy="581696"/>
            <a:chOff x="793600" y="4482150"/>
            <a:chExt cx="1375000" cy="581696"/>
          </a:xfrm>
        </p:grpSpPr>
        <p:pic>
          <p:nvPicPr>
            <p:cNvPr id="146" name="Google Shape;146;p30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30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30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id="149" name="Google Shape;14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4033" y="2203539"/>
            <a:ext cx="4811616" cy="115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952652" y="1788675"/>
            <a:ext cx="4057444" cy="113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8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8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BETTER WAY TO TEST MICROSERVICES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6" name="Google Shape;456;p48"/>
          <p:cNvPicPr preferRelativeResize="0"/>
          <p:nvPr/>
        </p:nvPicPr>
        <p:blipFill rotWithShape="1">
          <a:blip r:embed="rId3">
            <a:alphaModFix/>
          </a:blip>
          <a:srcRect b="4644" l="2395" r="2175" t="4644"/>
          <a:stretch/>
        </p:blipFill>
        <p:spPr>
          <a:xfrm>
            <a:off x="1108413" y="531587"/>
            <a:ext cx="6927175" cy="408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6263" y="2269593"/>
            <a:ext cx="423646" cy="345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8"/>
          <p:cNvPicPr preferRelativeResize="0"/>
          <p:nvPr/>
        </p:nvPicPr>
        <p:blipFill rotWithShape="1">
          <a:blip r:embed="rId3">
            <a:alphaModFix/>
          </a:blip>
          <a:srcRect b="46687" l="57953" r="34632" t="45637"/>
          <a:stretch/>
        </p:blipFill>
        <p:spPr>
          <a:xfrm>
            <a:off x="5013574" y="2685889"/>
            <a:ext cx="538199" cy="345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8"/>
          <p:cNvPicPr preferRelativeResize="0"/>
          <p:nvPr/>
        </p:nvPicPr>
        <p:blipFill rotWithShape="1">
          <a:blip r:embed="rId3">
            <a:alphaModFix/>
          </a:blip>
          <a:srcRect b="46687" l="57953" r="34632" t="45637"/>
          <a:stretch/>
        </p:blipFill>
        <p:spPr>
          <a:xfrm rot="10800000">
            <a:off x="3436874" y="1924348"/>
            <a:ext cx="538199" cy="34526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8"/>
          <p:cNvSpPr/>
          <p:nvPr/>
        </p:nvSpPr>
        <p:spPr>
          <a:xfrm>
            <a:off x="3416050" y="2368112"/>
            <a:ext cx="538200" cy="40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8"/>
          <p:cNvSpPr/>
          <p:nvPr/>
        </p:nvSpPr>
        <p:spPr>
          <a:xfrm>
            <a:off x="5101225" y="2238590"/>
            <a:ext cx="538200" cy="40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9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9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BETTER WAY TO TEST MICROSERVICES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8" name="Google Shape;468;p49"/>
          <p:cNvSpPr txBox="1"/>
          <p:nvPr/>
        </p:nvSpPr>
        <p:spPr>
          <a:xfrm>
            <a:off x="8472458" y="466607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900">
                <a:solidFill>
                  <a:srgbClr val="A6A6A6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900">
              <a:solidFill>
                <a:srgbClr val="A6A6A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" name="Google Shape;469;p49"/>
          <p:cNvSpPr/>
          <p:nvPr/>
        </p:nvSpPr>
        <p:spPr>
          <a:xfrm>
            <a:off x="4712100" y="1591687"/>
            <a:ext cx="4431900" cy="3553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0" name="Google Shape;470;p49"/>
          <p:cNvSpPr txBox="1"/>
          <p:nvPr/>
        </p:nvSpPr>
        <p:spPr>
          <a:xfrm>
            <a:off x="398675" y="479945"/>
            <a:ext cx="81294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Mocks</a:t>
            </a:r>
            <a:endParaRPr sz="30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" name="Google Shape;471;p49"/>
          <p:cNvSpPr txBox="1"/>
          <p:nvPr/>
        </p:nvSpPr>
        <p:spPr>
          <a:xfrm>
            <a:off x="398675" y="1059948"/>
            <a:ext cx="4231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Solved problems</a:t>
            </a:r>
            <a:endParaRPr b="1" sz="24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2" name="Google Shape;472;p49"/>
          <p:cNvSpPr txBox="1"/>
          <p:nvPr/>
        </p:nvSpPr>
        <p:spPr>
          <a:xfrm>
            <a:off x="4912650" y="1059948"/>
            <a:ext cx="4231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New problems</a:t>
            </a:r>
            <a:endParaRPr b="1" sz="24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" name="Google Shape;473;p49"/>
          <p:cNvSpPr/>
          <p:nvPr/>
        </p:nvSpPr>
        <p:spPr>
          <a:xfrm rot="10800000">
            <a:off x="4974250" y="1591754"/>
            <a:ext cx="332400" cy="218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4" name="Google Shape;474;p49"/>
          <p:cNvSpPr txBox="1"/>
          <p:nvPr/>
        </p:nvSpPr>
        <p:spPr>
          <a:xfrm>
            <a:off x="4974250" y="1921319"/>
            <a:ext cx="38538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600"/>
              </a:spcAft>
              <a:buClr>
                <a:srgbClr val="353737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Hard to keep both sides in sync</a:t>
            </a:r>
            <a:endParaRPr sz="20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5" name="Google Shape;475;p49"/>
          <p:cNvSpPr txBox="1"/>
          <p:nvPr/>
        </p:nvSpPr>
        <p:spPr>
          <a:xfrm>
            <a:off x="398675" y="1921319"/>
            <a:ext cx="3853800" cy="23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53737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Fast feedback</a:t>
            </a:r>
            <a:endParaRPr sz="20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53737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Few dependencies</a:t>
            </a:r>
            <a:endParaRPr sz="20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53737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No dedicated environment</a:t>
            </a:r>
            <a:endParaRPr sz="20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53737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Reliable</a:t>
            </a:r>
            <a:endParaRPr sz="20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Clr>
                <a:srgbClr val="353737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Easy to debug</a:t>
            </a:r>
            <a:endParaRPr sz="20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0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0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BETTER WAY TO TEST MICROSERVICES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" name="Google Shape;482;p50"/>
          <p:cNvSpPr txBox="1"/>
          <p:nvPr/>
        </p:nvSpPr>
        <p:spPr>
          <a:xfrm>
            <a:off x="613025" y="382375"/>
            <a:ext cx="7053300" cy="4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Dictator Driven Contracts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3" name="Google Shape;483;p50"/>
          <p:cNvPicPr preferRelativeResize="0"/>
          <p:nvPr/>
        </p:nvPicPr>
        <p:blipFill rotWithShape="1">
          <a:blip r:embed="rId3">
            <a:alphaModFix/>
          </a:blip>
          <a:srcRect b="0" l="35561" r="30353" t="0"/>
          <a:stretch/>
        </p:blipFill>
        <p:spPr>
          <a:xfrm>
            <a:off x="6749700" y="382375"/>
            <a:ext cx="2272650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1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1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BETTER WAY TO TEST MICROSERVICES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" name="Google Shape;490;p51"/>
          <p:cNvSpPr txBox="1"/>
          <p:nvPr/>
        </p:nvSpPr>
        <p:spPr>
          <a:xfrm>
            <a:off x="613025" y="382375"/>
            <a:ext cx="7053300" cy="4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How to: dictator driven contracts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Sit in ivory tower and postulate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Document perfect API (Swagger/OAS etc.)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Create said API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Publish said document to consumers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Repeat steps 1-4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2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2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BETTER WAY TO TEST MICROSERVICES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7" name="Google Shape;4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639" y="3920923"/>
            <a:ext cx="942851" cy="768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3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3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BETTER WAY TO TEST MICROSERVICES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4" name="Google Shape;504;p53"/>
          <p:cNvGrpSpPr/>
          <p:nvPr/>
        </p:nvGrpSpPr>
        <p:grpSpPr>
          <a:xfrm>
            <a:off x="1286125" y="855700"/>
            <a:ext cx="6081901" cy="3834102"/>
            <a:chOff x="1286125" y="855700"/>
            <a:chExt cx="6081901" cy="3834102"/>
          </a:xfrm>
        </p:grpSpPr>
        <p:pic>
          <p:nvPicPr>
            <p:cNvPr id="505" name="Google Shape;505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86125" y="2912650"/>
              <a:ext cx="1098551" cy="89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37975" y="1751525"/>
              <a:ext cx="1098551" cy="89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86187" y="855700"/>
              <a:ext cx="1098551" cy="89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69475" y="2912650"/>
              <a:ext cx="1098551" cy="89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34400" y="1751525"/>
              <a:ext cx="1098551" cy="89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1047325">
              <a:off x="4755830" y="3767877"/>
              <a:ext cx="1564189" cy="216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9653809">
              <a:off x="2302181" y="3788253"/>
              <a:ext cx="1564189" cy="216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625385">
              <a:off x="2542172" y="3214354"/>
              <a:ext cx="1750531" cy="216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399925">
              <a:off x="3237613" y="2741000"/>
              <a:ext cx="2142875" cy="2169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239419">
              <a:off x="4332314" y="3190630"/>
              <a:ext cx="1658671" cy="216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37639" y="3920923"/>
              <a:ext cx="942851" cy="76887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4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BETTER WAY TO TEST MICROSERVICES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2" name="Google Shape;52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125" y="2912650"/>
            <a:ext cx="1098551" cy="8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975" y="1751525"/>
            <a:ext cx="1098551" cy="8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187" y="855700"/>
            <a:ext cx="1098551" cy="8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475" y="2912650"/>
            <a:ext cx="1098551" cy="8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400" y="1751525"/>
            <a:ext cx="1098551" cy="8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47325">
            <a:off x="4755830" y="3767877"/>
            <a:ext cx="1564189" cy="216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653809">
            <a:off x="2302181" y="3788253"/>
            <a:ext cx="1564189" cy="216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625385">
            <a:off x="2542172" y="3214354"/>
            <a:ext cx="1750531" cy="21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399925">
            <a:off x="3237613" y="2741000"/>
            <a:ext cx="2142875" cy="2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239419">
            <a:off x="4332314" y="3190630"/>
            <a:ext cx="1658671" cy="216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6550" y="2787000"/>
            <a:ext cx="423775" cy="3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7800" y="2815150"/>
            <a:ext cx="423775" cy="3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7639" y="3920923"/>
            <a:ext cx="942851" cy="768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5"/>
          <p:cNvSpPr/>
          <p:nvPr/>
        </p:nvSpPr>
        <p:spPr>
          <a:xfrm>
            <a:off x="4712100" y="1591687"/>
            <a:ext cx="4431900" cy="3553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55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1" name="Google Shape;541;p55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BETTER WAY TO TEST MICROSERVICES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42;p55"/>
          <p:cNvSpPr txBox="1"/>
          <p:nvPr/>
        </p:nvSpPr>
        <p:spPr>
          <a:xfrm>
            <a:off x="398675" y="1059948"/>
            <a:ext cx="4231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Solved problems</a:t>
            </a:r>
            <a:endParaRPr b="1" sz="24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3" name="Google Shape;543;p55"/>
          <p:cNvSpPr txBox="1"/>
          <p:nvPr/>
        </p:nvSpPr>
        <p:spPr>
          <a:xfrm>
            <a:off x="4912650" y="1059948"/>
            <a:ext cx="4231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New problems</a:t>
            </a:r>
            <a:endParaRPr b="1" sz="24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4" name="Google Shape;544;p55"/>
          <p:cNvSpPr txBox="1"/>
          <p:nvPr/>
        </p:nvSpPr>
        <p:spPr>
          <a:xfrm>
            <a:off x="4974250" y="2073750"/>
            <a:ext cx="41700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53737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Who is using my API?</a:t>
            </a:r>
            <a:endParaRPr sz="18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353737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Requires diligence to ensure backwards compatibility</a:t>
            </a:r>
            <a:endParaRPr sz="18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353737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Developers </a:t>
            </a:r>
            <a:r>
              <a:rPr lang="en" sz="1800" u="sng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hate</a:t>
            </a:r>
            <a:r>
              <a:rPr lang="en" sz="18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 versioning</a:t>
            </a:r>
            <a:endParaRPr sz="18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353737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Limited by expressiveness of specification (vague)</a:t>
            </a:r>
            <a:endParaRPr sz="18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600"/>
              </a:spcAft>
              <a:buClr>
                <a:srgbClr val="353737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= Hard to get 100% coverage</a:t>
            </a:r>
            <a:endParaRPr sz="18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5" name="Google Shape;545;p55"/>
          <p:cNvSpPr txBox="1"/>
          <p:nvPr/>
        </p:nvSpPr>
        <p:spPr>
          <a:xfrm>
            <a:off x="398675" y="2073719"/>
            <a:ext cx="3853800" cy="23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53737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Good documentation</a:t>
            </a:r>
            <a:endParaRPr sz="18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353737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Aides discoverability and communication between teams/organisations</a:t>
            </a:r>
            <a:endParaRPr sz="18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353737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Clearer expectations on API</a:t>
            </a:r>
            <a:endParaRPr sz="18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6" name="Google Shape;546;p55"/>
          <p:cNvSpPr/>
          <p:nvPr/>
        </p:nvSpPr>
        <p:spPr>
          <a:xfrm rot="10800000">
            <a:off x="4974250" y="1591754"/>
            <a:ext cx="332400" cy="218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5"/>
          <p:cNvSpPr txBox="1"/>
          <p:nvPr/>
        </p:nvSpPr>
        <p:spPr>
          <a:xfrm>
            <a:off x="398675" y="479945"/>
            <a:ext cx="81294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Specification first design</a:t>
            </a:r>
            <a:endParaRPr sz="30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6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6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BETTER WAY TO TEST MICROSERVICES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" name="Google Shape;554;p56"/>
          <p:cNvSpPr txBox="1"/>
          <p:nvPr/>
        </p:nvSpPr>
        <p:spPr>
          <a:xfrm>
            <a:off x="613025" y="382375"/>
            <a:ext cx="7053300" cy="4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strike="sng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Dictator</a:t>
            </a:r>
            <a:r>
              <a:rPr lang="en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Consumer Driven Contracts</a:t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7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57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BETTER WAY TO TEST MICROSERVICES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1" name="Google Shape;5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125" y="2912650"/>
            <a:ext cx="1098551" cy="8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975" y="1751525"/>
            <a:ext cx="1098551" cy="8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187" y="855700"/>
            <a:ext cx="1098551" cy="8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9475" y="2912650"/>
            <a:ext cx="1098551" cy="8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400" y="1751525"/>
            <a:ext cx="1098551" cy="8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752675">
            <a:off x="4755830" y="3767877"/>
            <a:ext cx="1564189" cy="216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56808">
            <a:off x="2302181" y="3788252"/>
            <a:ext cx="1564189" cy="216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174615">
            <a:off x="2542172" y="3214354"/>
            <a:ext cx="1750531" cy="21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75">
            <a:off x="3237613" y="2741000"/>
            <a:ext cx="2142875" cy="21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560581">
            <a:off x="4332314" y="3190630"/>
            <a:ext cx="1658671" cy="216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7"/>
          <p:cNvPicPr preferRelativeResize="0"/>
          <p:nvPr/>
        </p:nvPicPr>
        <p:blipFill rotWithShape="1">
          <a:blip r:embed="rId5">
            <a:alphaModFix/>
          </a:blip>
          <a:srcRect b="0" l="14139" r="10610" t="0"/>
          <a:stretch/>
        </p:blipFill>
        <p:spPr>
          <a:xfrm>
            <a:off x="3059850" y="2784225"/>
            <a:ext cx="217025" cy="2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57"/>
          <p:cNvPicPr preferRelativeResize="0"/>
          <p:nvPr/>
        </p:nvPicPr>
        <p:blipFill rotWithShape="1">
          <a:blip r:embed="rId5">
            <a:alphaModFix/>
          </a:blip>
          <a:srcRect b="0" l="14139" r="10610" t="0"/>
          <a:stretch/>
        </p:blipFill>
        <p:spPr>
          <a:xfrm>
            <a:off x="2673800" y="3632500"/>
            <a:ext cx="217025" cy="2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7"/>
          <p:cNvPicPr preferRelativeResize="0"/>
          <p:nvPr/>
        </p:nvPicPr>
        <p:blipFill rotWithShape="1">
          <a:blip r:embed="rId5">
            <a:alphaModFix/>
          </a:blip>
          <a:srcRect b="0" l="14139" r="10610" t="0"/>
          <a:stretch/>
        </p:blipFill>
        <p:spPr>
          <a:xfrm>
            <a:off x="4176325" y="1997775"/>
            <a:ext cx="217025" cy="2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7"/>
          <p:cNvPicPr preferRelativeResize="0"/>
          <p:nvPr/>
        </p:nvPicPr>
        <p:blipFill rotWithShape="1">
          <a:blip r:embed="rId5">
            <a:alphaModFix/>
          </a:blip>
          <a:srcRect b="0" l="14139" r="10610" t="0"/>
          <a:stretch/>
        </p:blipFill>
        <p:spPr>
          <a:xfrm>
            <a:off x="5295150" y="2784225"/>
            <a:ext cx="217025" cy="2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7"/>
          <p:cNvPicPr preferRelativeResize="0"/>
          <p:nvPr/>
        </p:nvPicPr>
        <p:blipFill rotWithShape="1">
          <a:blip r:embed="rId5">
            <a:alphaModFix/>
          </a:blip>
          <a:srcRect b="0" l="14139" r="10610" t="0"/>
          <a:stretch/>
        </p:blipFill>
        <p:spPr>
          <a:xfrm>
            <a:off x="5797325" y="3632500"/>
            <a:ext cx="217025" cy="28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7639" y="3984248"/>
            <a:ext cx="942851" cy="768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/>
        </p:nvSpPr>
        <p:spPr>
          <a:xfrm>
            <a:off x="613025" y="382375"/>
            <a:ext cx="7053300" cy="4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Our </a:t>
            </a:r>
            <a:r>
              <a:rPr b="1"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vision</a:t>
            </a: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is to </a:t>
            </a:r>
            <a:r>
              <a:rPr b="1"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transform</a:t>
            </a: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the way teams test and release </a:t>
            </a:r>
            <a:r>
              <a:rPr b="1"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distributed systems. </a:t>
            </a:r>
            <a:endParaRPr b="1"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6" name="Google Shape;1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1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1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VISION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59" name="Google Shape;159;p31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60" name="Google Shape;160;p31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31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31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63" name="Google Shape;163;p31"/>
          <p:cNvSpPr txBox="1"/>
          <p:nvPr/>
        </p:nvSpPr>
        <p:spPr>
          <a:xfrm>
            <a:off x="572250" y="888975"/>
            <a:ext cx="71619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Integration testing is </a:t>
            </a:r>
            <a:r>
              <a:rPr i="1" lang="en" sz="18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hard...</a:t>
            </a:r>
            <a:endParaRPr i="1" sz="1800">
              <a:solidFill>
                <a:srgbClr val="2DCBB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8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2" name="Google Shape;582;p58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BETTER WAY TO TEST MICROSERVICES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3" name="Google Shape;583;p58"/>
          <p:cNvSpPr txBox="1"/>
          <p:nvPr/>
        </p:nvSpPr>
        <p:spPr>
          <a:xfrm>
            <a:off x="398675" y="1059948"/>
            <a:ext cx="42315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Benefits</a:t>
            </a:r>
            <a:endParaRPr b="1" sz="24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4" name="Google Shape;584;p58"/>
          <p:cNvSpPr txBox="1"/>
          <p:nvPr/>
        </p:nvSpPr>
        <p:spPr>
          <a:xfrm>
            <a:off x="398675" y="2073725"/>
            <a:ext cx="8187900" cy="23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You know when you </a:t>
            </a:r>
            <a:r>
              <a:rPr b="1" lang="en" sz="18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break a consumer</a:t>
            </a:r>
            <a:endParaRPr b="1" sz="18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You get a form of </a:t>
            </a:r>
            <a:r>
              <a:rPr b="1" lang="en" sz="18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documentation</a:t>
            </a:r>
            <a:endParaRPr sz="18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You can test things </a:t>
            </a:r>
            <a:r>
              <a:rPr b="1" lang="en" sz="18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independently</a:t>
            </a:r>
            <a:endParaRPr b="1" sz="18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5" name="Google Shape;585;p58"/>
          <p:cNvSpPr txBox="1"/>
          <p:nvPr/>
        </p:nvSpPr>
        <p:spPr>
          <a:xfrm>
            <a:off x="398675" y="479945"/>
            <a:ext cx="81294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353737"/>
                </a:solidFill>
                <a:latin typeface="Open Sans"/>
                <a:ea typeface="Open Sans"/>
                <a:cs typeface="Open Sans"/>
                <a:sym typeface="Open Sans"/>
              </a:rPr>
              <a:t>Consumer Driven Contracts</a:t>
            </a:r>
            <a:endParaRPr sz="3000">
              <a:solidFill>
                <a:srgbClr val="35373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078" y="1410583"/>
            <a:ext cx="4268401" cy="3499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075" y="1410551"/>
            <a:ext cx="4268401" cy="3499148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9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59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SHOULD BE DONE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4" name="Google Shape;594;p59"/>
          <p:cNvSpPr txBox="1"/>
          <p:nvPr/>
        </p:nvSpPr>
        <p:spPr>
          <a:xfrm>
            <a:off x="576750" y="627800"/>
            <a:ext cx="4268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Pact?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Microservice testing made easy</a:t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95" name="Google Shape;595;p59"/>
          <p:cNvSpPr txBox="1"/>
          <p:nvPr/>
        </p:nvSpPr>
        <p:spPr>
          <a:xfrm>
            <a:off x="576750" y="1853025"/>
            <a:ext cx="29970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Benefits: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b="1"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Focus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on testing a single integration at a time - without having to deploy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No </a:t>
            </a:r>
            <a:r>
              <a:rPr b="1"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dedicated test environments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Get </a:t>
            </a:r>
            <a:r>
              <a:rPr b="1"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fast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reliable feedback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Tests that scale</a:t>
            </a:r>
            <a:r>
              <a:rPr b="1"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linearly</a:t>
            </a:r>
            <a:endParaRPr b="1"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b="1"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Deploy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services independently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96" name="Google Shape;59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8074" y="1410554"/>
            <a:ext cx="4268401" cy="3499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0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0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03" name="Google Shape;603;p60"/>
          <p:cNvSpPr/>
          <p:nvPr/>
        </p:nvSpPr>
        <p:spPr>
          <a:xfrm>
            <a:off x="4026963" y="3560388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Microservice A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4" name="Google Shape;604;p60"/>
          <p:cNvSpPr/>
          <p:nvPr/>
        </p:nvSpPr>
        <p:spPr>
          <a:xfrm>
            <a:off x="4026963" y="2538275"/>
            <a:ext cx="4491300" cy="493800"/>
          </a:xfrm>
          <a:prstGeom prst="rect">
            <a:avLst/>
          </a:prstGeom>
          <a:solidFill>
            <a:srgbClr val="38761D">
              <a:alpha val="47490"/>
            </a:srgbClr>
          </a:solidFill>
          <a:ln cap="flat" cmpd="sng" w="19050">
            <a:solidFill>
              <a:srgbClr val="3876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 Gateway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5" name="Google Shape;605;p60"/>
          <p:cNvSpPr/>
          <p:nvPr/>
        </p:nvSpPr>
        <p:spPr>
          <a:xfrm>
            <a:off x="7145413" y="3560400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Microservice B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6" name="Google Shape;6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975" y="1465438"/>
            <a:ext cx="691849" cy="55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7" name="Google Shape;607;p60"/>
          <p:cNvCxnSpPr>
            <a:stCxn id="606" idx="2"/>
          </p:cNvCxnSpPr>
          <p:nvPr/>
        </p:nvCxnSpPr>
        <p:spPr>
          <a:xfrm>
            <a:off x="5003900" y="2017463"/>
            <a:ext cx="0" cy="52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08" name="Google Shape;608;p60"/>
          <p:cNvSpPr txBox="1"/>
          <p:nvPr/>
        </p:nvSpPr>
        <p:spPr>
          <a:xfrm>
            <a:off x="5059988" y="2194022"/>
            <a:ext cx="7194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JSON/HTTP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9" name="Google Shape;609;p60"/>
          <p:cNvGrpSpPr/>
          <p:nvPr/>
        </p:nvGrpSpPr>
        <p:grpSpPr>
          <a:xfrm>
            <a:off x="4657984" y="3039590"/>
            <a:ext cx="719400" cy="520800"/>
            <a:chOff x="1683488" y="2523613"/>
            <a:chExt cx="719400" cy="520800"/>
          </a:xfrm>
        </p:grpSpPr>
        <p:cxnSp>
          <p:nvCxnSpPr>
            <p:cNvPr id="610" name="Google Shape;610;p60"/>
            <p:cNvCxnSpPr/>
            <p:nvPr/>
          </p:nvCxnSpPr>
          <p:spPr>
            <a:xfrm>
              <a:off x="1716825" y="2523613"/>
              <a:ext cx="0" cy="520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611" name="Google Shape;611;p60"/>
            <p:cNvSpPr txBox="1"/>
            <p:nvPr/>
          </p:nvSpPr>
          <p:spPr>
            <a:xfrm>
              <a:off x="1683488" y="2703947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12" name="Google Shape;612;p60"/>
          <p:cNvGrpSpPr/>
          <p:nvPr/>
        </p:nvGrpSpPr>
        <p:grpSpPr>
          <a:xfrm>
            <a:off x="7770613" y="3030154"/>
            <a:ext cx="719400" cy="520800"/>
            <a:chOff x="1683488" y="2523613"/>
            <a:chExt cx="719400" cy="520800"/>
          </a:xfrm>
        </p:grpSpPr>
        <p:cxnSp>
          <p:nvCxnSpPr>
            <p:cNvPr id="613" name="Google Shape;613;p60"/>
            <p:cNvCxnSpPr/>
            <p:nvPr/>
          </p:nvCxnSpPr>
          <p:spPr>
            <a:xfrm>
              <a:off x="1716825" y="2523613"/>
              <a:ext cx="0" cy="520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614" name="Google Shape;614;p60"/>
            <p:cNvSpPr txBox="1"/>
            <p:nvPr/>
          </p:nvSpPr>
          <p:spPr>
            <a:xfrm>
              <a:off x="1683488" y="2703947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15" name="Google Shape;615;p60"/>
          <p:cNvGrpSpPr/>
          <p:nvPr/>
        </p:nvGrpSpPr>
        <p:grpSpPr>
          <a:xfrm>
            <a:off x="5385663" y="3809050"/>
            <a:ext cx="1773900" cy="196009"/>
            <a:chOff x="984842" y="2166973"/>
            <a:chExt cx="1773900" cy="196009"/>
          </a:xfrm>
        </p:grpSpPr>
        <p:cxnSp>
          <p:nvCxnSpPr>
            <p:cNvPr id="616" name="Google Shape;616;p60"/>
            <p:cNvCxnSpPr/>
            <p:nvPr/>
          </p:nvCxnSpPr>
          <p:spPr>
            <a:xfrm>
              <a:off x="984842" y="2166973"/>
              <a:ext cx="17739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617" name="Google Shape;617;p60"/>
            <p:cNvSpPr txBox="1"/>
            <p:nvPr/>
          </p:nvSpPr>
          <p:spPr>
            <a:xfrm>
              <a:off x="1512138" y="2195282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18" name="Google Shape;618;p60"/>
          <p:cNvSpPr txBox="1"/>
          <p:nvPr/>
        </p:nvSpPr>
        <p:spPr>
          <a:xfrm>
            <a:off x="576750" y="627800"/>
            <a:ext cx="4268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Pact?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Microservice testing made easy</a:t>
            </a:r>
            <a:endParaRPr sz="2000">
              <a:solidFill>
                <a:srgbClr val="2DCBB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6F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19" name="Google Shape;619;p60"/>
          <p:cNvSpPr txBox="1"/>
          <p:nvPr/>
        </p:nvSpPr>
        <p:spPr>
          <a:xfrm>
            <a:off x="576750" y="1853025"/>
            <a:ext cx="35268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Pact is an Open Source tool that makes it easy to test microservices quickly, independently and release safely.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Pact is already used by thousands of companies worldwide.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 cases: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Javascript web applications (e.g. React)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Native mobile applications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RESTful microservices with JSON and XML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Asynchronous messaging (e.g. MQ)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Removing end-to-end integrated tests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Reducing reliance on complex test     environments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20" name="Google Shape;620;p60"/>
          <p:cNvSpPr/>
          <p:nvPr/>
        </p:nvSpPr>
        <p:spPr>
          <a:xfrm>
            <a:off x="7159638" y="4367038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Microservice C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1" name="Google Shape;621;p60"/>
          <p:cNvSpPr txBox="1"/>
          <p:nvPr/>
        </p:nvSpPr>
        <p:spPr>
          <a:xfrm>
            <a:off x="4753759" y="4356599"/>
            <a:ext cx="7194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JSON/XML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22" name="Google Shape;622;p60"/>
          <p:cNvCxnSpPr>
            <a:stCxn id="603" idx="2"/>
            <a:endCxn id="623" idx="1"/>
          </p:cNvCxnSpPr>
          <p:nvPr/>
        </p:nvCxnSpPr>
        <p:spPr>
          <a:xfrm flipH="1" rot="-5400000">
            <a:off x="5080713" y="3672738"/>
            <a:ext cx="557700" cy="1320600"/>
          </a:xfrm>
          <a:prstGeom prst="bentConnector2">
            <a:avLst/>
          </a:prstGeom>
          <a:noFill/>
          <a:ln cap="flat" cmpd="sng" w="19050">
            <a:solidFill>
              <a:srgbClr val="666666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p60"/>
          <p:cNvCxnSpPr>
            <a:stCxn id="623" idx="3"/>
            <a:endCxn id="620" idx="1"/>
          </p:cNvCxnSpPr>
          <p:nvPr/>
        </p:nvCxnSpPr>
        <p:spPr>
          <a:xfrm>
            <a:off x="6528550" y="4611818"/>
            <a:ext cx="631200" cy="2100"/>
          </a:xfrm>
          <a:prstGeom prst="bentConnector3">
            <a:avLst>
              <a:gd fmla="val 4999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5" name="Google Shape;62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564" y="3338323"/>
            <a:ext cx="158172" cy="1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0"/>
          <p:cNvPicPr preferRelativeResize="0"/>
          <p:nvPr/>
        </p:nvPicPr>
        <p:blipFill rotWithShape="1">
          <a:blip r:embed="rId5">
            <a:alphaModFix/>
          </a:blip>
          <a:srcRect b="18536" l="30723" r="32102" t="16583"/>
          <a:stretch/>
        </p:blipFill>
        <p:spPr>
          <a:xfrm>
            <a:off x="4745575" y="1316675"/>
            <a:ext cx="115725" cy="11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8949" y="3316338"/>
            <a:ext cx="115725" cy="2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8213" y="4194250"/>
            <a:ext cx="137201" cy="137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9" name="Google Shape;629;p60"/>
          <p:cNvGrpSpPr/>
          <p:nvPr/>
        </p:nvGrpSpPr>
        <p:grpSpPr>
          <a:xfrm>
            <a:off x="6000250" y="4511318"/>
            <a:ext cx="547800" cy="201000"/>
            <a:chOff x="6076450" y="4513450"/>
            <a:chExt cx="547800" cy="201000"/>
          </a:xfrm>
        </p:grpSpPr>
        <p:sp>
          <p:nvSpPr>
            <p:cNvPr id="630" name="Google Shape;630;p60"/>
            <p:cNvSpPr/>
            <p:nvPr/>
          </p:nvSpPr>
          <p:spPr>
            <a:xfrm rot="-5400000">
              <a:off x="6268750" y="4332488"/>
              <a:ext cx="163200" cy="547800"/>
            </a:xfrm>
            <a:prstGeom prst="can">
              <a:avLst>
                <a:gd fmla="val 25000" name="adj"/>
              </a:avLst>
            </a:prstGeom>
            <a:solidFill>
              <a:srgbClr val="1155CC">
                <a:alpha val="50840"/>
              </a:srgbClr>
            </a:solidFill>
            <a:ln cap="flat" cmpd="sng" w="9525">
              <a:solidFill>
                <a:srgbClr val="00B6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60"/>
            <p:cNvSpPr/>
            <p:nvPr/>
          </p:nvSpPr>
          <p:spPr>
            <a:xfrm>
              <a:off x="6095950" y="4513450"/>
              <a:ext cx="5088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MQ</a:t>
              </a:r>
              <a:endParaRPr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631" name="Google Shape;631;p60"/>
          <p:cNvCxnSpPr>
            <a:stCxn id="632" idx="2"/>
          </p:cNvCxnSpPr>
          <p:nvPr/>
        </p:nvCxnSpPr>
        <p:spPr>
          <a:xfrm>
            <a:off x="7424700" y="2013350"/>
            <a:ext cx="0" cy="52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33" name="Google Shape;633;p60"/>
          <p:cNvSpPr txBox="1"/>
          <p:nvPr/>
        </p:nvSpPr>
        <p:spPr>
          <a:xfrm>
            <a:off x="6586275" y="2189900"/>
            <a:ext cx="7938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JSON/HTTP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34" name="Google Shape;634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4025" y="1198476"/>
            <a:ext cx="421990" cy="31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96763" y="1148809"/>
            <a:ext cx="368600" cy="3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74000" y="1496675"/>
            <a:ext cx="301410" cy="52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1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1"/>
          <p:cNvSpPr txBox="1"/>
          <p:nvPr/>
        </p:nvSpPr>
        <p:spPr>
          <a:xfrm>
            <a:off x="677575" y="704000"/>
            <a:ext cx="58596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 Source</a:t>
            </a: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...and in your preferred language</a:t>
            </a:r>
            <a:endParaRPr sz="2000">
              <a:solidFill>
                <a:srgbClr val="2DCBB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6F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43" name="Google Shape;643;p61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644" name="Google Shape;644;p61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645" name="Google Shape;645;p61"/>
            <p:cNvPicPr preferRelativeResize="0"/>
            <p:nvPr/>
          </p:nvPicPr>
          <p:blipFill rotWithShape="1">
            <a:blip r:embed="rId3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61"/>
            <p:cNvPicPr preferRelativeResize="0"/>
            <p:nvPr/>
          </p:nvPicPr>
          <p:blipFill rotWithShape="1">
            <a:blip r:embed="rId4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7" name="Google Shape;647;p61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id="648" name="Google Shape;64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6750" y="3401000"/>
            <a:ext cx="1110648" cy="5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5849" y="2038300"/>
            <a:ext cx="537699" cy="9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09300" y="2280900"/>
            <a:ext cx="1174182" cy="4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68963" y="2004648"/>
            <a:ext cx="991125" cy="10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49013" y="3248675"/>
            <a:ext cx="886324" cy="88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91088" y="3263700"/>
            <a:ext cx="735871" cy="82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7325" y="3263700"/>
            <a:ext cx="856275" cy="8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70550" y="2091150"/>
            <a:ext cx="856274" cy="85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39213" y="2073413"/>
            <a:ext cx="753525" cy="8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1"/>
          <p:cNvPicPr preferRelativeResize="0"/>
          <p:nvPr/>
        </p:nvPicPr>
        <p:blipFill rotWithShape="1">
          <a:blip r:embed="rId15">
            <a:alphaModFix/>
          </a:blip>
          <a:srcRect b="18536" l="30723" r="32102" t="16583"/>
          <a:stretch/>
        </p:blipFill>
        <p:spPr>
          <a:xfrm>
            <a:off x="677575" y="2003500"/>
            <a:ext cx="1050825" cy="1031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6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028725" y="3278725"/>
            <a:ext cx="856275" cy="8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506949" y="3301677"/>
            <a:ext cx="969601" cy="7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2"/>
          <p:cNvSpPr txBox="1"/>
          <p:nvPr/>
        </p:nvSpPr>
        <p:spPr>
          <a:xfrm>
            <a:off x="613025" y="382375"/>
            <a:ext cx="7053300" cy="4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HOW PACT WORKS</a:t>
            </a:r>
            <a:endParaRPr b="1"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66" name="Google Shape;66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2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62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669" name="Google Shape;669;p62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670" name="Google Shape;670;p62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62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" name="Google Shape;672;p62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673" name="Google Shape;673;p62"/>
          <p:cNvSpPr txBox="1"/>
          <p:nvPr/>
        </p:nvSpPr>
        <p:spPr>
          <a:xfrm>
            <a:off x="572250" y="888975"/>
            <a:ext cx="71619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rgbClr val="2DCBB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63"/>
          <p:cNvSpPr/>
          <p:nvPr/>
        </p:nvSpPr>
        <p:spPr>
          <a:xfrm>
            <a:off x="0" y="0"/>
            <a:ext cx="9144000" cy="35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9" name="Google Shape;67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788" y="1403339"/>
            <a:ext cx="463233" cy="46323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680" name="Google Shape;680;p63"/>
          <p:cNvCxnSpPr/>
          <p:nvPr/>
        </p:nvCxnSpPr>
        <p:spPr>
          <a:xfrm rot="10800000">
            <a:off x="4248125" y="2048525"/>
            <a:ext cx="0" cy="963600"/>
          </a:xfrm>
          <a:prstGeom prst="straightConnector1">
            <a:avLst/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triangl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grpSp>
        <p:nvGrpSpPr>
          <p:cNvPr id="681" name="Google Shape;681;p63"/>
          <p:cNvGrpSpPr/>
          <p:nvPr/>
        </p:nvGrpSpPr>
        <p:grpSpPr>
          <a:xfrm>
            <a:off x="4939716" y="1285636"/>
            <a:ext cx="117303" cy="2811510"/>
            <a:chOff x="4347550" y="1331800"/>
            <a:chExt cx="117303" cy="2587200"/>
          </a:xfrm>
        </p:grpSpPr>
        <p:cxnSp>
          <p:nvCxnSpPr>
            <p:cNvPr id="682" name="Google Shape;682;p63"/>
            <p:cNvCxnSpPr/>
            <p:nvPr/>
          </p:nvCxnSpPr>
          <p:spPr>
            <a:xfrm>
              <a:off x="4459750" y="1331800"/>
              <a:ext cx="0" cy="25872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3" name="Google Shape;683;p63"/>
            <p:cNvCxnSpPr/>
            <p:nvPr/>
          </p:nvCxnSpPr>
          <p:spPr>
            <a:xfrm rot="10800000">
              <a:off x="4347550" y="1331800"/>
              <a:ext cx="1122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4" name="Google Shape;684;p63"/>
            <p:cNvCxnSpPr/>
            <p:nvPr/>
          </p:nvCxnSpPr>
          <p:spPr>
            <a:xfrm rot="10800000">
              <a:off x="4352653" y="3919000"/>
              <a:ext cx="1122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85" name="Google Shape;685;p63"/>
          <p:cNvSpPr txBox="1"/>
          <p:nvPr/>
        </p:nvSpPr>
        <p:spPr>
          <a:xfrm>
            <a:off x="5397222" y="1741300"/>
            <a:ext cx="8880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FEFEF"/>
                </a:solidFill>
              </a:rPr>
              <a:t>Contract</a:t>
            </a:r>
            <a:endParaRPr/>
          </a:p>
        </p:txBody>
      </p:sp>
      <p:sp>
        <p:nvSpPr>
          <p:cNvPr id="686" name="Google Shape;686;p63"/>
          <p:cNvSpPr txBox="1"/>
          <p:nvPr/>
        </p:nvSpPr>
        <p:spPr>
          <a:xfrm>
            <a:off x="5397225" y="2313475"/>
            <a:ext cx="18690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“id”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1234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“items”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:[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],</a:t>
            </a: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rgbClr val="D3368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63"/>
          <p:cNvSpPr txBox="1"/>
          <p:nvPr/>
        </p:nvSpPr>
        <p:spPr>
          <a:xfrm>
            <a:off x="4612325" y="949000"/>
            <a:ext cx="7719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FEFEF"/>
                </a:solidFill>
              </a:rPr>
              <a:t>Consumer</a:t>
            </a:r>
            <a:endParaRPr/>
          </a:p>
        </p:txBody>
      </p:sp>
      <p:sp>
        <p:nvSpPr>
          <p:cNvPr id="688" name="Google Shape;688;p63"/>
          <p:cNvSpPr txBox="1"/>
          <p:nvPr/>
        </p:nvSpPr>
        <p:spPr>
          <a:xfrm>
            <a:off x="4612425" y="4143075"/>
            <a:ext cx="7719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FEFEF"/>
                </a:solidFill>
              </a:rPr>
              <a:t>Provider</a:t>
            </a:r>
            <a:endParaRPr/>
          </a:p>
        </p:txBody>
      </p:sp>
      <p:sp>
        <p:nvSpPr>
          <p:cNvPr id="689" name="Google Shape;689;p63"/>
          <p:cNvSpPr txBox="1"/>
          <p:nvPr/>
        </p:nvSpPr>
        <p:spPr>
          <a:xfrm>
            <a:off x="86127" y="1392"/>
            <a:ext cx="2949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90" name="Google Shape;690;p63"/>
          <p:cNvGrpSpPr/>
          <p:nvPr/>
        </p:nvGrpSpPr>
        <p:grpSpPr>
          <a:xfrm>
            <a:off x="3480469" y="3132868"/>
            <a:ext cx="1500000" cy="621838"/>
            <a:chOff x="2237939" y="3747874"/>
            <a:chExt cx="1500000" cy="621838"/>
          </a:xfrm>
        </p:grpSpPr>
        <p:pic>
          <p:nvPicPr>
            <p:cNvPr id="691" name="Google Shape;691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80312" y="3747874"/>
              <a:ext cx="415270" cy="40897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692" name="Google Shape;692;p63"/>
            <p:cNvSpPr txBox="1"/>
            <p:nvPr/>
          </p:nvSpPr>
          <p:spPr>
            <a:xfrm>
              <a:off x="2237939" y="4199912"/>
              <a:ext cx="1500000" cy="169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EFEFEF"/>
                  </a:solidFill>
                </a:rPr>
                <a:t>Order API</a:t>
              </a:r>
              <a:endParaRPr sz="800">
                <a:solidFill>
                  <a:srgbClr val="EFEFEF"/>
                </a:solidFill>
              </a:endParaRPr>
            </a:p>
          </p:txBody>
        </p:sp>
      </p:grpSp>
      <p:sp>
        <p:nvSpPr>
          <p:cNvPr id="693" name="Google Shape;693;p63"/>
          <p:cNvSpPr txBox="1"/>
          <p:nvPr/>
        </p:nvSpPr>
        <p:spPr>
          <a:xfrm>
            <a:off x="5416550" y="2048525"/>
            <a:ext cx="13893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/orders/</a:t>
            </a: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1234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64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4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00" name="Google Shape;7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">
            <a:off x="3223545" y="2447422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1">
            <a:off x="3270777" y="2814183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4"/>
          <p:cNvPicPr preferRelativeResize="0"/>
          <p:nvPr/>
        </p:nvPicPr>
        <p:blipFill rotWithShape="1">
          <a:blip r:embed="rId4">
            <a:alphaModFix/>
          </a:blip>
          <a:srcRect b="42756" l="5142" r="17410" t="40606"/>
          <a:stretch/>
        </p:blipFill>
        <p:spPr>
          <a:xfrm>
            <a:off x="3437448" y="2360355"/>
            <a:ext cx="727161" cy="12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64"/>
          <p:cNvPicPr preferRelativeResize="0"/>
          <p:nvPr/>
        </p:nvPicPr>
        <p:blipFill rotWithShape="1">
          <a:blip r:embed="rId5">
            <a:alphaModFix/>
          </a:blip>
          <a:srcRect b="42217" l="5145" r="8958" t="41145"/>
          <a:stretch/>
        </p:blipFill>
        <p:spPr>
          <a:xfrm>
            <a:off x="3437463" y="3092596"/>
            <a:ext cx="727128" cy="11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7496" y="2280905"/>
            <a:ext cx="1403815" cy="114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6856" y="2280904"/>
            <a:ext cx="1403815" cy="1144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5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65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712" name="Google Shape;712;p65"/>
          <p:cNvGrpSpPr/>
          <p:nvPr/>
        </p:nvGrpSpPr>
        <p:grpSpPr>
          <a:xfrm>
            <a:off x="1777496" y="1715491"/>
            <a:ext cx="5589004" cy="2486272"/>
            <a:chOff x="995775" y="866091"/>
            <a:chExt cx="3755799" cy="1671331"/>
          </a:xfrm>
        </p:grpSpPr>
        <p:pic>
          <p:nvPicPr>
            <p:cNvPr id="713" name="Google Shape;713;p65"/>
            <p:cNvPicPr preferRelativeResize="0"/>
            <p:nvPr/>
          </p:nvPicPr>
          <p:blipFill rotWithShape="1">
            <a:blip r:embed="rId3">
              <a:alphaModFix/>
            </a:blip>
            <a:srcRect b="0" l="0" r="9379" t="0"/>
            <a:stretch/>
          </p:blipFill>
          <p:spPr>
            <a:xfrm flipH="1" rot="5399923">
              <a:off x="2008600" y="1608194"/>
              <a:ext cx="1671331" cy="18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95775" y="1246175"/>
              <a:ext cx="943649" cy="769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07925" y="1246175"/>
              <a:ext cx="943649" cy="769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6" name="Google Shape;716;p65"/>
          <p:cNvSpPr txBox="1"/>
          <p:nvPr/>
        </p:nvSpPr>
        <p:spPr>
          <a:xfrm>
            <a:off x="4181450" y="1260194"/>
            <a:ext cx="727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Mock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6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6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723" name="Google Shape;723;p66"/>
          <p:cNvGrpSpPr/>
          <p:nvPr/>
        </p:nvGrpSpPr>
        <p:grpSpPr>
          <a:xfrm>
            <a:off x="1777496" y="1715491"/>
            <a:ext cx="5589004" cy="2486272"/>
            <a:chOff x="995775" y="866091"/>
            <a:chExt cx="3755799" cy="1671331"/>
          </a:xfrm>
        </p:grpSpPr>
        <p:pic>
          <p:nvPicPr>
            <p:cNvPr id="724" name="Google Shape;724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5">
              <a:off x="1967517" y="1358112"/>
              <a:ext cx="712663" cy="187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66"/>
            <p:cNvPicPr preferRelativeResize="0"/>
            <p:nvPr/>
          </p:nvPicPr>
          <p:blipFill rotWithShape="1">
            <a:blip r:embed="rId3">
              <a:alphaModFix/>
            </a:blip>
            <a:srcRect b="0" l="0" r="9379" t="0"/>
            <a:stretch/>
          </p:blipFill>
          <p:spPr>
            <a:xfrm flipH="1" rot="5399923">
              <a:off x="2008600" y="1608194"/>
              <a:ext cx="1671331" cy="18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66"/>
            <p:cNvPicPr preferRelativeResize="0"/>
            <p:nvPr/>
          </p:nvPicPr>
          <p:blipFill rotWithShape="1">
            <a:blip r:embed="rId4">
              <a:alphaModFix/>
            </a:blip>
            <a:srcRect b="42756" l="5142" r="17410" t="40606"/>
            <a:stretch/>
          </p:blipFill>
          <p:spPr>
            <a:xfrm>
              <a:off x="2111259" y="1299584"/>
              <a:ext cx="488650" cy="85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95775" y="1246175"/>
              <a:ext cx="943649" cy="769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6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07925" y="1246175"/>
              <a:ext cx="943649" cy="769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9" name="Google Shape;729;p66"/>
          <p:cNvSpPr txBox="1"/>
          <p:nvPr/>
        </p:nvSpPr>
        <p:spPr>
          <a:xfrm>
            <a:off x="4181450" y="1260194"/>
            <a:ext cx="727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Mock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30" name="Google Shape;730;p66"/>
          <p:cNvSpPr txBox="1"/>
          <p:nvPr/>
        </p:nvSpPr>
        <p:spPr>
          <a:xfrm>
            <a:off x="3181625" y="1834950"/>
            <a:ext cx="13893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/orders/</a:t>
            </a: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1234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7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7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737" name="Google Shape;737;p67"/>
          <p:cNvGrpSpPr/>
          <p:nvPr/>
        </p:nvGrpSpPr>
        <p:grpSpPr>
          <a:xfrm>
            <a:off x="1777496" y="1715491"/>
            <a:ext cx="5589004" cy="2486272"/>
            <a:chOff x="995775" y="866091"/>
            <a:chExt cx="3755799" cy="1671331"/>
          </a:xfrm>
        </p:grpSpPr>
        <p:pic>
          <p:nvPicPr>
            <p:cNvPr id="738" name="Google Shape;738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5">
              <a:off x="1967517" y="1358112"/>
              <a:ext cx="712663" cy="187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67"/>
            <p:cNvPicPr preferRelativeResize="0"/>
            <p:nvPr/>
          </p:nvPicPr>
          <p:blipFill rotWithShape="1">
            <a:blip r:embed="rId3">
              <a:alphaModFix/>
            </a:blip>
            <a:srcRect b="0" l="0" r="9379" t="0"/>
            <a:stretch/>
          </p:blipFill>
          <p:spPr>
            <a:xfrm flipH="1" rot="5399923">
              <a:off x="2008600" y="1608194"/>
              <a:ext cx="1671331" cy="18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0" name="Google Shape;740;p67"/>
            <p:cNvPicPr preferRelativeResize="0"/>
            <p:nvPr/>
          </p:nvPicPr>
          <p:blipFill rotWithShape="1">
            <a:blip r:embed="rId4">
              <a:alphaModFix/>
            </a:blip>
            <a:srcRect b="42756" l="5142" r="17410" t="40606"/>
            <a:stretch/>
          </p:blipFill>
          <p:spPr>
            <a:xfrm>
              <a:off x="2111259" y="1299584"/>
              <a:ext cx="488650" cy="85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1" name="Google Shape;741;p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95775" y="1246175"/>
              <a:ext cx="943649" cy="769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2" name="Google Shape;742;p6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07925" y="1246175"/>
              <a:ext cx="943649" cy="769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3" name="Google Shape;743;p67"/>
          <p:cNvSpPr txBox="1"/>
          <p:nvPr/>
        </p:nvSpPr>
        <p:spPr>
          <a:xfrm>
            <a:off x="4181450" y="1260194"/>
            <a:ext cx="727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Mock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744" name="Google Shape;744;p67"/>
          <p:cNvGrpSpPr/>
          <p:nvPr/>
        </p:nvGrpSpPr>
        <p:grpSpPr>
          <a:xfrm>
            <a:off x="3270777" y="2814172"/>
            <a:ext cx="1060513" cy="393230"/>
            <a:chOff x="1999256" y="1604650"/>
            <a:chExt cx="712663" cy="264339"/>
          </a:xfrm>
        </p:grpSpPr>
        <p:pic>
          <p:nvPicPr>
            <p:cNvPr id="745" name="Google Shape;745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75">
              <a:off x="1999256" y="1604658"/>
              <a:ext cx="712663" cy="187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67"/>
            <p:cNvPicPr preferRelativeResize="0"/>
            <p:nvPr/>
          </p:nvPicPr>
          <p:blipFill rotWithShape="1">
            <a:blip r:embed="rId7">
              <a:alphaModFix/>
            </a:blip>
            <a:srcRect b="42217" l="5145" r="8958" t="41145"/>
            <a:stretch/>
          </p:blipFill>
          <p:spPr>
            <a:xfrm>
              <a:off x="2111269" y="1791813"/>
              <a:ext cx="488628" cy="77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7" name="Google Shape;747;p67"/>
          <p:cNvSpPr txBox="1"/>
          <p:nvPr/>
        </p:nvSpPr>
        <p:spPr>
          <a:xfrm>
            <a:off x="3181625" y="3283075"/>
            <a:ext cx="11124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“id”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1234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“items”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:[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],</a:t>
            </a: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rgbClr val="D3368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67"/>
          <p:cNvSpPr txBox="1"/>
          <p:nvPr/>
        </p:nvSpPr>
        <p:spPr>
          <a:xfrm>
            <a:off x="3181625" y="1834950"/>
            <a:ext cx="13893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/orders/</a:t>
            </a: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1234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/>
        </p:nvSpPr>
        <p:spPr>
          <a:xfrm>
            <a:off x="601375" y="704000"/>
            <a:ext cx="81321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numbers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Four key indicators of high performing organisations</a:t>
            </a:r>
            <a:r>
              <a:rPr baseline="30000"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aseline="30000"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2"/>
          <p:cNvSpPr txBox="1"/>
          <p:nvPr/>
        </p:nvSpPr>
        <p:spPr>
          <a:xfrm>
            <a:off x="613025" y="1672600"/>
            <a:ext cx="8211600" cy="2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Need &lt; 1 day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lead time 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for changes  =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106x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faster time from commit -&gt; deploy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   Are able to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deploy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on demand  =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208x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more deployments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   Have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change failures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rates &lt; 15% =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7x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lower change failure rates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   Can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restore services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within 1 hour =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2604x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faster MTTR</a:t>
            </a:r>
            <a:endParaRPr b="1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2" name="Google Shape;172;p32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BACKGROUND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73" name="Google Shape;173;p32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74" name="Google Shape;174;p32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32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32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77" name="Google Shape;177;p32"/>
          <p:cNvSpPr txBox="1"/>
          <p:nvPr/>
        </p:nvSpPr>
        <p:spPr>
          <a:xfrm>
            <a:off x="460625" y="4659625"/>
            <a:ext cx="6573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r>
              <a:rPr lang="en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Data from the DORA 2019 State of DevOps </a:t>
            </a:r>
            <a:r>
              <a:rPr lang="en" sz="8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6"/>
              </a:rPr>
              <a:t>report</a:t>
            </a:r>
            <a:endParaRPr sz="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700" y="3331548"/>
            <a:ext cx="401350" cy="37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697" y="2130097"/>
            <a:ext cx="401354" cy="372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701" y="2720475"/>
            <a:ext cx="401350" cy="393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700" y="4001775"/>
            <a:ext cx="401349" cy="36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8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8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755" name="Google Shape;755;p68"/>
          <p:cNvGrpSpPr/>
          <p:nvPr/>
        </p:nvGrpSpPr>
        <p:grpSpPr>
          <a:xfrm>
            <a:off x="1777496" y="941616"/>
            <a:ext cx="5589004" cy="3260147"/>
            <a:chOff x="995775" y="345874"/>
            <a:chExt cx="3755799" cy="2191548"/>
          </a:xfrm>
        </p:grpSpPr>
        <p:pic>
          <p:nvPicPr>
            <p:cNvPr id="756" name="Google Shape;756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5">
              <a:off x="1967517" y="1358112"/>
              <a:ext cx="712663" cy="187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75">
              <a:off x="1999256" y="1604658"/>
              <a:ext cx="712663" cy="187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" name="Google Shape;758;p68"/>
            <p:cNvPicPr preferRelativeResize="0"/>
            <p:nvPr/>
          </p:nvPicPr>
          <p:blipFill rotWithShape="1">
            <a:blip r:embed="rId3">
              <a:alphaModFix/>
            </a:blip>
            <a:srcRect b="0" l="0" r="9379" t="0"/>
            <a:stretch/>
          </p:blipFill>
          <p:spPr>
            <a:xfrm flipH="1" rot="5399923">
              <a:off x="2008600" y="1608194"/>
              <a:ext cx="1671331" cy="18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0">
              <a:off x="2884457" y="480436"/>
              <a:ext cx="533997" cy="140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0" name="Google Shape;760;p68"/>
            <p:cNvPicPr preferRelativeResize="0"/>
            <p:nvPr/>
          </p:nvPicPr>
          <p:blipFill rotWithShape="1">
            <a:blip r:embed="rId4">
              <a:alphaModFix/>
            </a:blip>
            <a:srcRect b="42756" l="5142" r="17410" t="40606"/>
            <a:stretch/>
          </p:blipFill>
          <p:spPr>
            <a:xfrm>
              <a:off x="2111259" y="1299584"/>
              <a:ext cx="488650" cy="85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1" name="Google Shape;761;p68"/>
            <p:cNvPicPr preferRelativeResize="0"/>
            <p:nvPr/>
          </p:nvPicPr>
          <p:blipFill rotWithShape="1">
            <a:blip r:embed="rId5">
              <a:alphaModFix/>
            </a:blip>
            <a:srcRect b="42217" l="5145" r="8958" t="41145"/>
            <a:stretch/>
          </p:blipFill>
          <p:spPr>
            <a:xfrm>
              <a:off x="2111269" y="1791813"/>
              <a:ext cx="488628" cy="7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2" name="Google Shape;762;p68"/>
            <p:cNvPicPr preferRelativeResize="0"/>
            <p:nvPr/>
          </p:nvPicPr>
          <p:blipFill rotWithShape="1">
            <a:blip r:embed="rId6">
              <a:alphaModFix/>
            </a:blip>
            <a:srcRect b="44276" l="5071" r="52915" t="42765"/>
            <a:stretch/>
          </p:blipFill>
          <p:spPr>
            <a:xfrm>
              <a:off x="3039384" y="427814"/>
              <a:ext cx="265865" cy="668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3" name="Google Shape;763;p6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95775" y="1246175"/>
              <a:ext cx="943649" cy="769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6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07925" y="1246175"/>
              <a:ext cx="943649" cy="769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5" name="Google Shape;765;p6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54224" y="345874"/>
              <a:ext cx="322150" cy="40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68"/>
            <p:cNvPicPr preferRelativeResize="0"/>
            <p:nvPr/>
          </p:nvPicPr>
          <p:blipFill rotWithShape="1">
            <a:blip r:embed="rId10">
              <a:alphaModFix/>
            </a:blip>
            <a:srcRect b="0" l="14139" r="10610" t="0"/>
            <a:stretch/>
          </p:blipFill>
          <p:spPr>
            <a:xfrm>
              <a:off x="3418447" y="581006"/>
              <a:ext cx="187184" cy="2487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7" name="Google Shape;767;p68"/>
          <p:cNvSpPr txBox="1"/>
          <p:nvPr/>
        </p:nvSpPr>
        <p:spPr>
          <a:xfrm>
            <a:off x="4181450" y="1260194"/>
            <a:ext cx="727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Mock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9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69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74" name="Google Shape;77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">
            <a:off x="3223545" y="2447422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1">
            <a:off x="3270777" y="2814183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9"/>
          <p:cNvPicPr preferRelativeResize="0"/>
          <p:nvPr/>
        </p:nvPicPr>
        <p:blipFill rotWithShape="1">
          <a:blip r:embed="rId3">
            <a:alphaModFix/>
          </a:blip>
          <a:srcRect b="0" l="0" r="9379" t="0"/>
          <a:stretch/>
        </p:blipFill>
        <p:spPr>
          <a:xfrm flipH="1" rot="5399922">
            <a:off x="3285098" y="2819397"/>
            <a:ext cx="2486272" cy="278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">
            <a:off x="4588044" y="1141791"/>
            <a:ext cx="794641" cy="208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9"/>
          <p:cNvPicPr preferRelativeResize="0"/>
          <p:nvPr/>
        </p:nvPicPr>
        <p:blipFill rotWithShape="1">
          <a:blip r:embed="rId4">
            <a:alphaModFix/>
          </a:blip>
          <a:srcRect b="42756" l="5142" r="17410" t="40606"/>
          <a:stretch/>
        </p:blipFill>
        <p:spPr>
          <a:xfrm>
            <a:off x="3437448" y="2360355"/>
            <a:ext cx="727161" cy="12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9"/>
          <p:cNvPicPr preferRelativeResize="0"/>
          <p:nvPr/>
        </p:nvPicPr>
        <p:blipFill rotWithShape="1">
          <a:blip r:embed="rId5">
            <a:alphaModFix/>
          </a:blip>
          <a:srcRect b="42217" l="5145" r="8958" t="41145"/>
          <a:stretch/>
        </p:blipFill>
        <p:spPr>
          <a:xfrm>
            <a:off x="3437463" y="3092596"/>
            <a:ext cx="727128" cy="11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9"/>
          <p:cNvPicPr preferRelativeResize="0"/>
          <p:nvPr/>
        </p:nvPicPr>
        <p:blipFill rotWithShape="1">
          <a:blip r:embed="rId6">
            <a:alphaModFix/>
          </a:blip>
          <a:srcRect b="44276" l="5071" r="52915" t="42765"/>
          <a:stretch/>
        </p:blipFill>
        <p:spPr>
          <a:xfrm>
            <a:off x="4818591" y="1063511"/>
            <a:ext cx="395634" cy="9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7496" y="2280905"/>
            <a:ext cx="1403815" cy="114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62256" y="2280904"/>
            <a:ext cx="1403815" cy="114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35915" y="941616"/>
            <a:ext cx="479245" cy="60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69"/>
          <p:cNvPicPr preferRelativeResize="0"/>
          <p:nvPr/>
        </p:nvPicPr>
        <p:blipFill rotWithShape="1">
          <a:blip r:embed="rId10">
            <a:alphaModFix/>
          </a:blip>
          <a:srcRect b="0" l="14139" r="10610" t="0"/>
          <a:stretch/>
        </p:blipFill>
        <p:spPr>
          <a:xfrm>
            <a:off x="5382674" y="1291399"/>
            <a:ext cx="278549" cy="370065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69"/>
          <p:cNvSpPr txBox="1"/>
          <p:nvPr/>
        </p:nvSpPr>
        <p:spPr>
          <a:xfrm>
            <a:off x="4181450" y="1260194"/>
            <a:ext cx="727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Mock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86" name="Google Shape;7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">
            <a:off x="4699370" y="2447914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69"/>
          <p:cNvPicPr preferRelativeResize="0"/>
          <p:nvPr/>
        </p:nvPicPr>
        <p:blipFill rotWithShape="1">
          <a:blip r:embed="rId4">
            <a:alphaModFix/>
          </a:blip>
          <a:srcRect b="42756" l="5142" r="17410" t="40606"/>
          <a:stretch/>
        </p:blipFill>
        <p:spPr>
          <a:xfrm>
            <a:off x="4913273" y="2360848"/>
            <a:ext cx="727161" cy="127343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69"/>
          <p:cNvSpPr txBox="1"/>
          <p:nvPr/>
        </p:nvSpPr>
        <p:spPr>
          <a:xfrm>
            <a:off x="4699375" y="1834950"/>
            <a:ext cx="13893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/orders/</a:t>
            </a: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1234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0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70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95" name="Google Shape;79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">
            <a:off x="3223545" y="2447422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1">
            <a:off x="3270777" y="2814183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70"/>
          <p:cNvPicPr preferRelativeResize="0"/>
          <p:nvPr/>
        </p:nvPicPr>
        <p:blipFill rotWithShape="1">
          <a:blip r:embed="rId3">
            <a:alphaModFix/>
          </a:blip>
          <a:srcRect b="0" l="0" r="9379" t="0"/>
          <a:stretch/>
        </p:blipFill>
        <p:spPr>
          <a:xfrm flipH="1" rot="5399922">
            <a:off x="3285098" y="2819397"/>
            <a:ext cx="2486272" cy="278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">
            <a:off x="4588044" y="1141791"/>
            <a:ext cx="794641" cy="208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70"/>
          <p:cNvPicPr preferRelativeResize="0"/>
          <p:nvPr/>
        </p:nvPicPr>
        <p:blipFill rotWithShape="1">
          <a:blip r:embed="rId4">
            <a:alphaModFix/>
          </a:blip>
          <a:srcRect b="42756" l="5142" r="17410" t="40606"/>
          <a:stretch/>
        </p:blipFill>
        <p:spPr>
          <a:xfrm>
            <a:off x="3437448" y="2360355"/>
            <a:ext cx="727161" cy="12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70"/>
          <p:cNvPicPr preferRelativeResize="0"/>
          <p:nvPr/>
        </p:nvPicPr>
        <p:blipFill rotWithShape="1">
          <a:blip r:embed="rId5">
            <a:alphaModFix/>
          </a:blip>
          <a:srcRect b="42217" l="5145" r="8958" t="41145"/>
          <a:stretch/>
        </p:blipFill>
        <p:spPr>
          <a:xfrm>
            <a:off x="3437463" y="3092596"/>
            <a:ext cx="727128" cy="11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70"/>
          <p:cNvPicPr preferRelativeResize="0"/>
          <p:nvPr/>
        </p:nvPicPr>
        <p:blipFill rotWithShape="1">
          <a:blip r:embed="rId6">
            <a:alphaModFix/>
          </a:blip>
          <a:srcRect b="44276" l="5071" r="52915" t="42765"/>
          <a:stretch/>
        </p:blipFill>
        <p:spPr>
          <a:xfrm>
            <a:off x="4818591" y="1063511"/>
            <a:ext cx="395634" cy="9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7496" y="2280905"/>
            <a:ext cx="1403815" cy="114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62256" y="2280904"/>
            <a:ext cx="1403815" cy="114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35915" y="941616"/>
            <a:ext cx="479245" cy="60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70"/>
          <p:cNvPicPr preferRelativeResize="0"/>
          <p:nvPr/>
        </p:nvPicPr>
        <p:blipFill rotWithShape="1">
          <a:blip r:embed="rId10">
            <a:alphaModFix/>
          </a:blip>
          <a:srcRect b="0" l="14139" r="10610" t="0"/>
          <a:stretch/>
        </p:blipFill>
        <p:spPr>
          <a:xfrm>
            <a:off x="5382674" y="1291399"/>
            <a:ext cx="278549" cy="37006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70"/>
          <p:cNvSpPr txBox="1"/>
          <p:nvPr/>
        </p:nvSpPr>
        <p:spPr>
          <a:xfrm>
            <a:off x="4181450" y="1260194"/>
            <a:ext cx="727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Mock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07" name="Google Shape;80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1">
            <a:off x="4681581" y="2802344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70"/>
          <p:cNvPicPr preferRelativeResize="0"/>
          <p:nvPr/>
        </p:nvPicPr>
        <p:blipFill rotWithShape="1">
          <a:blip r:embed="rId5">
            <a:alphaModFix/>
          </a:blip>
          <a:srcRect b="42217" l="5145" r="8958" t="41145"/>
          <a:stretch/>
        </p:blipFill>
        <p:spPr>
          <a:xfrm>
            <a:off x="4848267" y="3080757"/>
            <a:ext cx="727128" cy="11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">
            <a:off x="4699370" y="2447914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70"/>
          <p:cNvPicPr preferRelativeResize="0"/>
          <p:nvPr/>
        </p:nvPicPr>
        <p:blipFill rotWithShape="1">
          <a:blip r:embed="rId4">
            <a:alphaModFix/>
          </a:blip>
          <a:srcRect b="42756" l="5142" r="17410" t="40606"/>
          <a:stretch/>
        </p:blipFill>
        <p:spPr>
          <a:xfrm>
            <a:off x="4913273" y="2360848"/>
            <a:ext cx="727161" cy="127343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70"/>
          <p:cNvSpPr txBox="1"/>
          <p:nvPr/>
        </p:nvSpPr>
        <p:spPr>
          <a:xfrm>
            <a:off x="4699375" y="3283075"/>
            <a:ext cx="11124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“id”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1234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“items”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:[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],</a:t>
            </a: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rgbClr val="D3368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70"/>
          <p:cNvSpPr txBox="1"/>
          <p:nvPr/>
        </p:nvSpPr>
        <p:spPr>
          <a:xfrm>
            <a:off x="4699375" y="1834950"/>
            <a:ext cx="13893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/orders/</a:t>
            </a: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1234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1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71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19" name="Google Shape;81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">
            <a:off x="3223545" y="2447422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1">
            <a:off x="3270777" y="2814183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71"/>
          <p:cNvPicPr preferRelativeResize="0"/>
          <p:nvPr/>
        </p:nvPicPr>
        <p:blipFill rotWithShape="1">
          <a:blip r:embed="rId3">
            <a:alphaModFix/>
          </a:blip>
          <a:srcRect b="0" l="0" r="9379" t="0"/>
          <a:stretch/>
        </p:blipFill>
        <p:spPr>
          <a:xfrm flipH="1" rot="5399922">
            <a:off x="3285098" y="2819397"/>
            <a:ext cx="2486272" cy="278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">
            <a:off x="4588044" y="1141791"/>
            <a:ext cx="794641" cy="208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71"/>
          <p:cNvPicPr preferRelativeResize="0"/>
          <p:nvPr/>
        </p:nvPicPr>
        <p:blipFill rotWithShape="1">
          <a:blip r:embed="rId4">
            <a:alphaModFix/>
          </a:blip>
          <a:srcRect b="42756" l="5142" r="17410" t="40606"/>
          <a:stretch/>
        </p:blipFill>
        <p:spPr>
          <a:xfrm>
            <a:off x="3437448" y="2360355"/>
            <a:ext cx="727161" cy="12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71"/>
          <p:cNvPicPr preferRelativeResize="0"/>
          <p:nvPr/>
        </p:nvPicPr>
        <p:blipFill rotWithShape="1">
          <a:blip r:embed="rId5">
            <a:alphaModFix/>
          </a:blip>
          <a:srcRect b="42217" l="5145" r="8958" t="41145"/>
          <a:stretch/>
        </p:blipFill>
        <p:spPr>
          <a:xfrm>
            <a:off x="3437463" y="3092596"/>
            <a:ext cx="727128" cy="11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71"/>
          <p:cNvPicPr preferRelativeResize="0"/>
          <p:nvPr/>
        </p:nvPicPr>
        <p:blipFill rotWithShape="1">
          <a:blip r:embed="rId6">
            <a:alphaModFix/>
          </a:blip>
          <a:srcRect b="44276" l="5071" r="52915" t="42765"/>
          <a:stretch/>
        </p:blipFill>
        <p:spPr>
          <a:xfrm>
            <a:off x="4818591" y="1063511"/>
            <a:ext cx="395634" cy="9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7496" y="2280905"/>
            <a:ext cx="1403815" cy="114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62256" y="2280904"/>
            <a:ext cx="1403815" cy="114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35915" y="941616"/>
            <a:ext cx="479245" cy="60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71"/>
          <p:cNvPicPr preferRelativeResize="0"/>
          <p:nvPr/>
        </p:nvPicPr>
        <p:blipFill rotWithShape="1">
          <a:blip r:embed="rId10">
            <a:alphaModFix/>
          </a:blip>
          <a:srcRect b="0" l="14139" r="10610" t="0"/>
          <a:stretch/>
        </p:blipFill>
        <p:spPr>
          <a:xfrm>
            <a:off x="5382674" y="1291399"/>
            <a:ext cx="278549" cy="370065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71"/>
          <p:cNvSpPr txBox="1"/>
          <p:nvPr/>
        </p:nvSpPr>
        <p:spPr>
          <a:xfrm>
            <a:off x="4181450" y="1260194"/>
            <a:ext cx="727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Mock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31" name="Google Shape;83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1">
            <a:off x="4681581" y="2802344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71"/>
          <p:cNvPicPr preferRelativeResize="0"/>
          <p:nvPr/>
        </p:nvPicPr>
        <p:blipFill rotWithShape="1">
          <a:blip r:embed="rId5">
            <a:alphaModFix/>
          </a:blip>
          <a:srcRect b="42217" l="5145" r="8958" t="41145"/>
          <a:stretch/>
        </p:blipFill>
        <p:spPr>
          <a:xfrm>
            <a:off x="4848267" y="3080757"/>
            <a:ext cx="727128" cy="11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">
            <a:off x="4699370" y="2447914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71"/>
          <p:cNvPicPr preferRelativeResize="0"/>
          <p:nvPr/>
        </p:nvPicPr>
        <p:blipFill rotWithShape="1">
          <a:blip r:embed="rId4">
            <a:alphaModFix/>
          </a:blip>
          <a:srcRect b="42756" l="5142" r="17410" t="40606"/>
          <a:stretch/>
        </p:blipFill>
        <p:spPr>
          <a:xfrm>
            <a:off x="4913273" y="2360848"/>
            <a:ext cx="727161" cy="127343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71"/>
          <p:cNvSpPr txBox="1"/>
          <p:nvPr/>
        </p:nvSpPr>
        <p:spPr>
          <a:xfrm>
            <a:off x="6028325" y="978700"/>
            <a:ext cx="681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AA84F"/>
                </a:solidFill>
              </a:rPr>
              <a:t>✔︎</a:t>
            </a:r>
            <a:endParaRPr sz="36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2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72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WORKS: CONSUMER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42" name="Google Shape;842;p72"/>
          <p:cNvGrpSpPr/>
          <p:nvPr/>
        </p:nvGrpSpPr>
        <p:grpSpPr>
          <a:xfrm>
            <a:off x="3341125" y="912400"/>
            <a:ext cx="4481875" cy="3316500"/>
            <a:chOff x="304125" y="720300"/>
            <a:chExt cx="4481875" cy="3316500"/>
          </a:xfrm>
        </p:grpSpPr>
        <p:sp>
          <p:nvSpPr>
            <p:cNvPr id="843" name="Google Shape;843;p72"/>
            <p:cNvSpPr/>
            <p:nvPr/>
          </p:nvSpPr>
          <p:spPr>
            <a:xfrm>
              <a:off x="304125" y="720300"/>
              <a:ext cx="3180000" cy="33165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72"/>
            <p:cNvSpPr/>
            <p:nvPr/>
          </p:nvSpPr>
          <p:spPr>
            <a:xfrm>
              <a:off x="456525" y="872700"/>
              <a:ext cx="2899500" cy="391800"/>
            </a:xfrm>
            <a:prstGeom prst="rect">
              <a:avLst/>
            </a:prstGeom>
            <a:solidFill>
              <a:srgbClr val="A2C4C9"/>
            </a:solidFill>
            <a:ln cap="flat" cmpd="sng" w="28575">
              <a:solidFill>
                <a:srgbClr val="4581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Slab"/>
                  <a:ea typeface="Roboto Slab"/>
                  <a:cs typeface="Roboto Slab"/>
                  <a:sym typeface="Roboto Slab"/>
                </a:rPr>
                <a:t>Adapters</a:t>
              </a:r>
              <a:endParaRPr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845" name="Google Shape;845;p72"/>
            <p:cNvSpPr/>
            <p:nvPr/>
          </p:nvSpPr>
          <p:spPr>
            <a:xfrm>
              <a:off x="444375" y="1403925"/>
              <a:ext cx="2899500" cy="391800"/>
            </a:xfrm>
            <a:prstGeom prst="rect">
              <a:avLst/>
            </a:prstGeom>
            <a:solidFill>
              <a:srgbClr val="EAD1DC"/>
            </a:solidFill>
            <a:ln cap="flat" cmpd="sng" w="28575">
              <a:solidFill>
                <a:srgbClr val="A64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Slab"/>
                  <a:ea typeface="Roboto Slab"/>
                  <a:cs typeface="Roboto Slab"/>
                  <a:sym typeface="Roboto Slab"/>
                </a:rPr>
                <a:t>Services</a:t>
              </a:r>
              <a:endParaRPr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846" name="Google Shape;846;p72"/>
            <p:cNvSpPr/>
            <p:nvPr/>
          </p:nvSpPr>
          <p:spPr>
            <a:xfrm>
              <a:off x="444375" y="1922100"/>
              <a:ext cx="1972500" cy="14157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Slab"/>
                  <a:ea typeface="Roboto Slab"/>
                  <a:cs typeface="Roboto Slab"/>
                  <a:sym typeface="Roboto Slab"/>
                </a:rPr>
                <a:t>Domain</a:t>
              </a:r>
              <a:endParaRPr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847" name="Google Shape;847;p72"/>
            <p:cNvSpPr/>
            <p:nvPr/>
          </p:nvSpPr>
          <p:spPr>
            <a:xfrm>
              <a:off x="444375" y="3464175"/>
              <a:ext cx="1972500" cy="357600"/>
            </a:xfrm>
            <a:prstGeom prst="rect">
              <a:avLst/>
            </a:prstGeom>
            <a:solidFill>
              <a:srgbClr val="E6B8AF"/>
            </a:solidFill>
            <a:ln cap="flat" cmpd="sng" w="28575">
              <a:solidFill>
                <a:srgbClr val="A61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Slab"/>
                  <a:ea typeface="Roboto Slab"/>
                  <a:cs typeface="Roboto Slab"/>
                  <a:sym typeface="Roboto Slab"/>
                </a:rPr>
                <a:t>Repositories</a:t>
              </a:r>
              <a:endParaRPr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848" name="Google Shape;848;p72"/>
            <p:cNvSpPr/>
            <p:nvPr/>
          </p:nvSpPr>
          <p:spPr>
            <a:xfrm rot="-5400000">
              <a:off x="2241225" y="2246400"/>
              <a:ext cx="1413900" cy="791400"/>
            </a:xfrm>
            <a:prstGeom prst="rect">
              <a:avLst/>
            </a:prstGeom>
            <a:solidFill>
              <a:srgbClr val="C9DAF8"/>
            </a:solidFill>
            <a:ln cap="flat" cmpd="sng" w="2857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Slab"/>
                  <a:ea typeface="Roboto Slab"/>
                  <a:cs typeface="Roboto Slab"/>
                  <a:sym typeface="Roboto Slab"/>
                </a:rPr>
                <a:t>Collaborators</a:t>
              </a:r>
              <a:endParaRPr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849" name="Google Shape;849;p72"/>
            <p:cNvSpPr/>
            <p:nvPr/>
          </p:nvSpPr>
          <p:spPr>
            <a:xfrm>
              <a:off x="3620800" y="1935150"/>
              <a:ext cx="1165200" cy="1413900"/>
            </a:xfrm>
            <a:prstGeom prst="rect">
              <a:avLst/>
            </a:prstGeom>
            <a:solidFill>
              <a:srgbClr val="C9DAF8"/>
            </a:solidFill>
            <a:ln cap="flat" cmpd="sng" w="2857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Slab"/>
                  <a:ea typeface="Roboto Slab"/>
                  <a:cs typeface="Roboto Slab"/>
                  <a:sym typeface="Roboto Slab"/>
                </a:rPr>
                <a:t>External Service</a:t>
              </a:r>
              <a:endParaRPr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850" name="Google Shape;850;p72"/>
          <p:cNvSpPr/>
          <p:nvPr/>
        </p:nvSpPr>
        <p:spPr>
          <a:xfrm>
            <a:off x="5511650" y="2059525"/>
            <a:ext cx="2380800" cy="1559700"/>
          </a:xfrm>
          <a:prstGeom prst="rect">
            <a:avLst/>
          </a:prstGeom>
          <a:solidFill>
            <a:srgbClr val="FFF191">
              <a:alpha val="42460"/>
            </a:srgbClr>
          </a:solidFill>
          <a:ln cap="flat" cmpd="sng" w="952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72"/>
          <p:cNvSpPr txBox="1"/>
          <p:nvPr>
            <p:ph type="title"/>
          </p:nvPr>
        </p:nvSpPr>
        <p:spPr>
          <a:xfrm>
            <a:off x="543650" y="1377550"/>
            <a:ext cx="28698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C396A"/>
              </a:buClr>
              <a:buFont typeface="Arial"/>
              <a:buNone/>
            </a:pPr>
            <a:r>
              <a:rPr lang="en" sz="2600">
                <a:solidFill>
                  <a:srgbClr val="434343"/>
                </a:solidFill>
              </a:rPr>
              <a:t>Scope of consumer test</a:t>
            </a:r>
            <a:endParaRPr i="0" sz="26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3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73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WORKS: PROVIDER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8" name="Google Shape;858;p73"/>
          <p:cNvSpPr/>
          <p:nvPr/>
        </p:nvSpPr>
        <p:spPr>
          <a:xfrm>
            <a:off x="3341125" y="912400"/>
            <a:ext cx="3180000" cy="3316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73"/>
          <p:cNvSpPr/>
          <p:nvPr/>
        </p:nvSpPr>
        <p:spPr>
          <a:xfrm rot="10800000">
            <a:off x="4974250" y="1591200"/>
            <a:ext cx="332400" cy="218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73"/>
          <p:cNvSpPr txBox="1"/>
          <p:nvPr>
            <p:ph type="title"/>
          </p:nvPr>
        </p:nvSpPr>
        <p:spPr>
          <a:xfrm>
            <a:off x="543650" y="1377550"/>
            <a:ext cx="28698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C396A"/>
              </a:buClr>
              <a:buFont typeface="Arial"/>
              <a:buNone/>
            </a:pPr>
            <a:r>
              <a:rPr lang="en" sz="2600">
                <a:solidFill>
                  <a:srgbClr val="434343"/>
                </a:solidFill>
              </a:rPr>
              <a:t>Scope of Provider Test</a:t>
            </a:r>
            <a:endParaRPr sz="2600">
              <a:solidFill>
                <a:srgbClr val="434343"/>
              </a:solidFill>
            </a:endParaRPr>
          </a:p>
        </p:txBody>
      </p:sp>
      <p:sp>
        <p:nvSpPr>
          <p:cNvPr id="861" name="Google Shape;861;p73"/>
          <p:cNvSpPr/>
          <p:nvPr/>
        </p:nvSpPr>
        <p:spPr>
          <a:xfrm>
            <a:off x="3493525" y="1064800"/>
            <a:ext cx="2899500" cy="391800"/>
          </a:xfrm>
          <a:prstGeom prst="rect">
            <a:avLst/>
          </a:prstGeom>
          <a:solidFill>
            <a:srgbClr val="A2C4C9"/>
          </a:solidFill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Adapters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862" name="Google Shape;862;p73"/>
          <p:cNvCxnSpPr/>
          <p:nvPr/>
        </p:nvCxnSpPr>
        <p:spPr>
          <a:xfrm flipH="1">
            <a:off x="5985175" y="1973350"/>
            <a:ext cx="5400" cy="16050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73"/>
          <p:cNvSpPr/>
          <p:nvPr/>
        </p:nvSpPr>
        <p:spPr>
          <a:xfrm>
            <a:off x="3481375" y="1596025"/>
            <a:ext cx="2899500" cy="391800"/>
          </a:xfrm>
          <a:prstGeom prst="rect">
            <a:avLst/>
          </a:prstGeom>
          <a:solidFill>
            <a:srgbClr val="EAD1DC"/>
          </a:solidFill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Services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64" name="Google Shape;864;p73"/>
          <p:cNvSpPr/>
          <p:nvPr/>
        </p:nvSpPr>
        <p:spPr>
          <a:xfrm>
            <a:off x="3481375" y="2114200"/>
            <a:ext cx="1972500" cy="14139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Domain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65" name="Google Shape;865;p73"/>
          <p:cNvSpPr/>
          <p:nvPr/>
        </p:nvSpPr>
        <p:spPr>
          <a:xfrm>
            <a:off x="3481375" y="3656275"/>
            <a:ext cx="1972500" cy="357600"/>
          </a:xfrm>
          <a:prstGeom prst="rect">
            <a:avLst/>
          </a:prstGeom>
          <a:solidFill>
            <a:srgbClr val="E6B8AF"/>
          </a:solidFill>
          <a:ln cap="flat" cmpd="sng" w="2857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Repositories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66" name="Google Shape;866;p73"/>
          <p:cNvSpPr/>
          <p:nvPr/>
        </p:nvSpPr>
        <p:spPr>
          <a:xfrm rot="-5400000">
            <a:off x="5278225" y="2911225"/>
            <a:ext cx="1413900" cy="7914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Collaborators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67" name="Google Shape;867;p73"/>
          <p:cNvSpPr/>
          <p:nvPr/>
        </p:nvSpPr>
        <p:spPr>
          <a:xfrm>
            <a:off x="5589475" y="2133850"/>
            <a:ext cx="791400" cy="391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mock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68" name="Google Shape;868;p73"/>
          <p:cNvSpPr/>
          <p:nvPr/>
        </p:nvSpPr>
        <p:spPr>
          <a:xfrm>
            <a:off x="3481375" y="4359838"/>
            <a:ext cx="1972500" cy="357600"/>
          </a:xfrm>
          <a:prstGeom prst="rect">
            <a:avLst/>
          </a:prstGeom>
          <a:solidFill>
            <a:srgbClr val="E6B8AF"/>
          </a:solidFill>
          <a:ln cap="flat" cmpd="sng" w="2857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In-memory database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869" name="Google Shape;869;p73"/>
          <p:cNvCxnSpPr>
            <a:stCxn id="868" idx="0"/>
          </p:cNvCxnSpPr>
          <p:nvPr/>
        </p:nvCxnSpPr>
        <p:spPr>
          <a:xfrm rot="10800000">
            <a:off x="4467625" y="4012438"/>
            <a:ext cx="0" cy="34740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0" name="Google Shape;870;p73"/>
          <p:cNvSpPr/>
          <p:nvPr/>
        </p:nvSpPr>
        <p:spPr>
          <a:xfrm>
            <a:off x="3402025" y="977325"/>
            <a:ext cx="3069900" cy="3152400"/>
          </a:xfrm>
          <a:prstGeom prst="rect">
            <a:avLst/>
          </a:prstGeom>
          <a:solidFill>
            <a:srgbClr val="FFF191">
              <a:alpha val="42460"/>
            </a:srgbClr>
          </a:solidFill>
          <a:ln cap="flat" cmpd="sng" w="952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74"/>
          <p:cNvSpPr txBox="1"/>
          <p:nvPr/>
        </p:nvSpPr>
        <p:spPr>
          <a:xfrm>
            <a:off x="613025" y="382375"/>
            <a:ext cx="7053300" cy="4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  <a:endParaRPr b="1"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6" name="Google Shape;87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74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74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79" name="Google Shape;879;p74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880" name="Google Shape;880;p74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" name="Google Shape;881;p74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2" name="Google Shape;882;p74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883" name="Google Shape;883;p74"/>
          <p:cNvSpPr txBox="1"/>
          <p:nvPr/>
        </p:nvSpPr>
        <p:spPr>
          <a:xfrm>
            <a:off x="572250" y="888975"/>
            <a:ext cx="71619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rgbClr val="2DCBB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5"/>
          <p:cNvSpPr txBox="1"/>
          <p:nvPr/>
        </p:nvSpPr>
        <p:spPr>
          <a:xfrm>
            <a:off x="613025" y="382375"/>
            <a:ext cx="7053300" cy="4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Introducing Pactflow</a:t>
            </a:r>
            <a:endParaRPr b="1"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9" name="Google Shape;88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75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75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92" name="Google Shape;892;p75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893" name="Google Shape;893;p75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4" name="Google Shape;894;p75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5" name="Google Shape;895;p75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896" name="Google Shape;896;p75"/>
          <p:cNvSpPr txBox="1"/>
          <p:nvPr/>
        </p:nvSpPr>
        <p:spPr>
          <a:xfrm>
            <a:off x="572250" y="888975"/>
            <a:ext cx="71619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rgbClr val="2DCBB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76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76"/>
          <p:cNvSpPr txBox="1"/>
          <p:nvPr/>
        </p:nvSpPr>
        <p:spPr>
          <a:xfrm>
            <a:off x="209075" y="382375"/>
            <a:ext cx="8739900" cy="46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Pact </a:t>
            </a:r>
            <a:endParaRPr sz="16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 Light"/>
              <a:buAutoNum type="arabicPeriod"/>
            </a:pPr>
            <a:r>
              <a:rPr b="1"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Sharing</a:t>
            </a:r>
            <a:r>
              <a:rPr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and </a:t>
            </a:r>
            <a:r>
              <a:rPr b="1"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collaborating</a:t>
            </a:r>
            <a:r>
              <a:rPr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on pacts between teams</a:t>
            </a:r>
            <a:endParaRPr sz="16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 Light"/>
              <a:buAutoNum type="arabicPeriod"/>
            </a:pPr>
            <a:r>
              <a:rPr b="1"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Lifecycle management</a:t>
            </a:r>
            <a:r>
              <a:rPr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: managing  contracts across code</a:t>
            </a:r>
            <a:r>
              <a:rPr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branches</a:t>
            </a:r>
            <a:r>
              <a:rPr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and environments</a:t>
            </a:r>
            <a:endParaRPr sz="16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 Light"/>
              <a:buAutoNum type="arabicPeriod"/>
            </a:pPr>
            <a:r>
              <a:rPr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Orchestrating builds to know when it is </a:t>
            </a:r>
            <a:r>
              <a:rPr b="1"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safe to deploy</a:t>
            </a:r>
            <a:endParaRPr b="1"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 Light"/>
              <a:buAutoNum type="arabicPeriod"/>
            </a:pPr>
            <a:r>
              <a:rPr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Integrating into your </a:t>
            </a:r>
            <a:r>
              <a:rPr b="1"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processes</a:t>
            </a:r>
            <a:r>
              <a:rPr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and </a:t>
            </a:r>
            <a:r>
              <a:rPr b="1"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tooling</a:t>
            </a:r>
            <a:endParaRPr b="1"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3" name="Google Shape;903;p76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CHALLENGES WITH PACT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77"/>
          <p:cNvSpPr txBox="1"/>
          <p:nvPr/>
        </p:nvSpPr>
        <p:spPr>
          <a:xfrm>
            <a:off x="525175" y="704000"/>
            <a:ext cx="7263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Pactflow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Contract testing at </a:t>
            </a:r>
            <a:r>
              <a:rPr i="1"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scale</a:t>
            </a:r>
            <a:endParaRPr i="1"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09" name="Google Shape;909;p77"/>
          <p:cNvSpPr txBox="1"/>
          <p:nvPr/>
        </p:nvSpPr>
        <p:spPr>
          <a:xfrm>
            <a:off x="576750" y="1853025"/>
            <a:ext cx="33573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Additional Capabilities</a:t>
            </a:r>
            <a:b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Fully managed platform + hardened for scale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Better user experience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Secure access management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Collaboration and insights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Expansion to other integration technologies</a:t>
            </a:r>
            <a:r>
              <a:rPr baseline="30000"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*</a:t>
            </a:r>
            <a:endParaRPr baseline="30000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* 2020 Roadmap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0" name="Google Shape;910;p77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77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12" name="Google Shape;912;p77"/>
          <p:cNvSpPr/>
          <p:nvPr/>
        </p:nvSpPr>
        <p:spPr>
          <a:xfrm>
            <a:off x="5945175" y="3574725"/>
            <a:ext cx="1344600" cy="480300"/>
          </a:xfrm>
          <a:prstGeom prst="rect">
            <a:avLst/>
          </a:prstGeom>
          <a:solidFill>
            <a:srgbClr val="C27BA0">
              <a:alpha val="48600"/>
            </a:srgbClr>
          </a:solidFill>
          <a:ln cap="flat" cmpd="sng" w="19050">
            <a:solidFill>
              <a:srgbClr val="C27BA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Broker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3" name="Google Shape;913;p77"/>
          <p:cNvSpPr/>
          <p:nvPr/>
        </p:nvSpPr>
        <p:spPr>
          <a:xfrm>
            <a:off x="4371813" y="2882238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Collaboration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Tools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4" name="Google Shape;914;p77"/>
          <p:cNvSpPr/>
          <p:nvPr/>
        </p:nvSpPr>
        <p:spPr>
          <a:xfrm>
            <a:off x="4371813" y="2189750"/>
            <a:ext cx="4491300" cy="493800"/>
          </a:xfrm>
          <a:prstGeom prst="rect">
            <a:avLst/>
          </a:prstGeom>
          <a:solidFill>
            <a:srgbClr val="38761D">
              <a:alpha val="47490"/>
            </a:srgbClr>
          </a:solidFill>
          <a:ln cap="flat" cmpd="sng" w="19050">
            <a:solidFill>
              <a:srgbClr val="3876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Security, Identity + Access Management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5" name="Google Shape;915;p77"/>
          <p:cNvSpPr/>
          <p:nvPr/>
        </p:nvSpPr>
        <p:spPr>
          <a:xfrm>
            <a:off x="7518513" y="2882250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Integrations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6" name="Google Shape;916;p77"/>
          <p:cNvSpPr/>
          <p:nvPr/>
        </p:nvSpPr>
        <p:spPr>
          <a:xfrm>
            <a:off x="4371813" y="4256475"/>
            <a:ext cx="4491300" cy="493800"/>
          </a:xfrm>
          <a:prstGeom prst="rect">
            <a:avLst/>
          </a:prstGeom>
          <a:solidFill>
            <a:srgbClr val="C27BA0">
              <a:alpha val="48600"/>
            </a:srgbClr>
          </a:solidFill>
          <a:ln cap="flat" cmpd="sng" w="19050">
            <a:solidFill>
              <a:srgbClr val="C27BA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Pact + OSS Tooling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7" name="Google Shape;917;p77"/>
          <p:cNvSpPr/>
          <p:nvPr/>
        </p:nvSpPr>
        <p:spPr>
          <a:xfrm>
            <a:off x="4384513" y="3574725"/>
            <a:ext cx="1344600" cy="493800"/>
          </a:xfrm>
          <a:prstGeom prst="rect">
            <a:avLst/>
          </a:prstGeom>
          <a:noFill/>
          <a:ln cap="flat" cmpd="sng" w="19050">
            <a:solidFill>
              <a:srgbClr val="A4C2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Protocols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8" name="Google Shape;918;p77"/>
          <p:cNvSpPr/>
          <p:nvPr/>
        </p:nvSpPr>
        <p:spPr>
          <a:xfrm>
            <a:off x="7505813" y="3569350"/>
            <a:ext cx="1344600" cy="493800"/>
          </a:xfrm>
          <a:prstGeom prst="rect">
            <a:avLst/>
          </a:prstGeom>
          <a:noFill/>
          <a:ln cap="flat" cmpd="sng" w="19050">
            <a:solidFill>
              <a:srgbClr val="A4C2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Insights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19" name="Google Shape;919;p77"/>
          <p:cNvSpPr/>
          <p:nvPr/>
        </p:nvSpPr>
        <p:spPr>
          <a:xfrm>
            <a:off x="5945163" y="2898425"/>
            <a:ext cx="1344600" cy="493800"/>
          </a:xfrm>
          <a:prstGeom prst="rect">
            <a:avLst/>
          </a:prstGeom>
          <a:noFill/>
          <a:ln cap="flat" cmpd="sng" w="19050">
            <a:solidFill>
              <a:srgbClr val="A4C2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Intelligence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20" name="Google Shape;92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0187" y="3821350"/>
            <a:ext cx="324503" cy="3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77"/>
          <p:cNvPicPr preferRelativeResize="0"/>
          <p:nvPr/>
        </p:nvPicPr>
        <p:blipFill rotWithShape="1">
          <a:blip r:embed="rId4">
            <a:alphaModFix/>
          </a:blip>
          <a:srcRect b="19326" l="0" r="0" t="21113"/>
          <a:stretch/>
        </p:blipFill>
        <p:spPr>
          <a:xfrm>
            <a:off x="3072050" y="3632200"/>
            <a:ext cx="473700" cy="28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5088" y="3437763"/>
            <a:ext cx="302200" cy="3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0291" y="3984601"/>
            <a:ext cx="303569" cy="3035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4" name="Google Shape;924;p77"/>
          <p:cNvGrpSpPr/>
          <p:nvPr/>
        </p:nvGrpSpPr>
        <p:grpSpPr>
          <a:xfrm>
            <a:off x="3035000" y="3355088"/>
            <a:ext cx="547800" cy="201000"/>
            <a:chOff x="1617025" y="2195463"/>
            <a:chExt cx="547800" cy="201000"/>
          </a:xfrm>
        </p:grpSpPr>
        <p:sp>
          <p:nvSpPr>
            <p:cNvPr id="925" name="Google Shape;925;p77"/>
            <p:cNvSpPr/>
            <p:nvPr/>
          </p:nvSpPr>
          <p:spPr>
            <a:xfrm rot="-5400000">
              <a:off x="1809325" y="2014500"/>
              <a:ext cx="163200" cy="547800"/>
            </a:xfrm>
            <a:prstGeom prst="can">
              <a:avLst>
                <a:gd fmla="val 25000" name="adj"/>
              </a:avLst>
            </a:prstGeom>
            <a:solidFill>
              <a:srgbClr val="1155CC">
                <a:alpha val="50840"/>
              </a:srgbClr>
            </a:solidFill>
            <a:ln cap="flat" cmpd="sng" w="9525">
              <a:solidFill>
                <a:srgbClr val="00B6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77"/>
            <p:cNvSpPr/>
            <p:nvPr/>
          </p:nvSpPr>
          <p:spPr>
            <a:xfrm>
              <a:off x="1636525" y="2195463"/>
              <a:ext cx="5088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</a:rPr>
                <a:t>MQ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pic>
        <p:nvPicPr>
          <p:cNvPr id="927" name="Google Shape;927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4312" y="3650563"/>
            <a:ext cx="336674" cy="25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59462" y="3939095"/>
            <a:ext cx="473700" cy="16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2163" y="1802338"/>
            <a:ext cx="324500" cy="3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7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98285" y="1823531"/>
            <a:ext cx="752294" cy="28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7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42355" y="1893612"/>
            <a:ext cx="578031" cy="1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77"/>
          <p:cNvSpPr/>
          <p:nvPr/>
        </p:nvSpPr>
        <p:spPr>
          <a:xfrm>
            <a:off x="4016175" y="3342694"/>
            <a:ext cx="126900" cy="947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3" name="Google Shape;933;p7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32938" y="3416953"/>
            <a:ext cx="201000" cy="2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/>
        </p:nvSpPr>
        <p:spPr>
          <a:xfrm>
            <a:off x="601375" y="704000"/>
            <a:ext cx="58596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numbers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Challenges facing the market</a:t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613025" y="1901200"/>
            <a:ext cx="7280700" cy="2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Only </a:t>
            </a:r>
            <a:r>
              <a:rPr b="1" lang="en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20% 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of companies are “elite” performers</a:t>
            </a:r>
            <a:r>
              <a:rPr baseline="30000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30000"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81%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of teams spend a third of their time or more on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fixing environments</a:t>
            </a:r>
            <a:r>
              <a:rPr baseline="30000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aseline="30000"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36%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of teams are impacted by wait times and cost of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test environments</a:t>
            </a:r>
            <a:r>
              <a:rPr baseline="30000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76%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spent one third of their time or more managing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test data</a:t>
            </a:r>
            <a:r>
              <a:rPr baseline="30000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r>
              <a:rPr lang="en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Data from the DORA 2019 State of DevOps </a:t>
            </a:r>
            <a:r>
              <a:rPr lang="en" sz="8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report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r>
              <a:rPr lang="en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Data from a Capgemini </a:t>
            </a:r>
            <a:r>
              <a:rPr lang="en" sz="800" u="sng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report</a:t>
            </a:r>
            <a:r>
              <a:rPr lang="en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on continuous testing in March 2019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3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BACKGROUND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91" name="Google Shape;191;p33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92" name="Google Shape;192;p33"/>
            <p:cNvPicPr preferRelativeResize="0"/>
            <p:nvPr/>
          </p:nvPicPr>
          <p:blipFill rotWithShape="1">
            <a:blip r:embed="rId6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33"/>
            <p:cNvPicPr preferRelativeResize="0"/>
            <p:nvPr/>
          </p:nvPicPr>
          <p:blipFill rotWithShape="1">
            <a:blip r:embed="rId7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33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78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78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40" name="Google Shape;940;p78"/>
          <p:cNvSpPr txBox="1"/>
          <p:nvPr/>
        </p:nvSpPr>
        <p:spPr>
          <a:xfrm>
            <a:off x="209075" y="382375"/>
            <a:ext cx="8739900" cy="46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Integrated collaboration tool to and share and manage pacts* between teams.</a:t>
            </a:r>
            <a:endParaRPr sz="16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 Light"/>
              <a:buChar char="●"/>
            </a:pPr>
            <a:r>
              <a:rPr b="1"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API documentation</a:t>
            </a:r>
            <a:r>
              <a:rPr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that is guaranteed to be up-to date</a:t>
            </a:r>
            <a:endParaRPr sz="16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 Light"/>
              <a:buChar char="●"/>
            </a:pPr>
            <a:r>
              <a:rPr b="1"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Visualisations</a:t>
            </a:r>
            <a:r>
              <a:rPr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of the relationships between your services</a:t>
            </a:r>
            <a:endParaRPr sz="16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 Light"/>
              <a:buChar char="●"/>
            </a:pPr>
            <a:r>
              <a:rPr b="1"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Dashboards</a:t>
            </a:r>
            <a:r>
              <a:rPr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containing contract verification status</a:t>
            </a:r>
            <a:endParaRPr sz="16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 Light"/>
              <a:buChar char="●"/>
            </a:pPr>
            <a:r>
              <a:rPr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Pact </a:t>
            </a:r>
            <a:r>
              <a:rPr b="1"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tagging</a:t>
            </a:r>
            <a:r>
              <a:rPr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and </a:t>
            </a:r>
            <a:r>
              <a:rPr b="1"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versioning</a:t>
            </a:r>
            <a:endParaRPr b="1"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 Light"/>
              <a:buChar char="●"/>
            </a:pPr>
            <a:r>
              <a:rPr b="1"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Webhooks</a:t>
            </a:r>
            <a:r>
              <a:rPr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for integration and communication</a:t>
            </a:r>
            <a:endParaRPr sz="16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 Light"/>
              <a:buChar char="●"/>
            </a:pPr>
            <a:r>
              <a:rPr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View pact </a:t>
            </a:r>
            <a:r>
              <a:rPr b="1"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diffs</a:t>
            </a:r>
            <a:endParaRPr b="1"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Open Sans Light"/>
              <a:buChar char="●"/>
            </a:pPr>
            <a:r>
              <a:rPr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...and more!</a:t>
            </a:r>
            <a:endParaRPr sz="16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All powered by a RESTful</a:t>
            </a:r>
            <a:r>
              <a:rPr b="1" lang="en" sz="16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API</a:t>
            </a:r>
            <a:endParaRPr b="1"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79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79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47" name="Google Shape;947;p79"/>
          <p:cNvSpPr txBox="1"/>
          <p:nvPr/>
        </p:nvSpPr>
        <p:spPr>
          <a:xfrm>
            <a:off x="369725" y="579853"/>
            <a:ext cx="8093100" cy="39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000">
                <a:solidFill>
                  <a:srgbClr val="99999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Did I mention README badges and integrations?</a:t>
            </a:r>
            <a:endParaRPr sz="1800">
              <a:solidFill>
                <a:srgbClr val="595959"/>
              </a:solidFill>
            </a:endParaRPr>
          </a:p>
        </p:txBody>
      </p:sp>
      <p:pic>
        <p:nvPicPr>
          <p:cNvPr id="948" name="Google Shape;94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625" y="1551722"/>
            <a:ext cx="2780449" cy="19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23" y="1977950"/>
            <a:ext cx="9141200" cy="221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0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80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56" name="Google Shape;95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225" y="846909"/>
            <a:ext cx="6915439" cy="4060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81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81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63" name="Google Shape;96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450" y="823484"/>
            <a:ext cx="4511711" cy="4060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82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82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0" name="Google Shape;970;p82"/>
          <p:cNvSpPr txBox="1"/>
          <p:nvPr/>
        </p:nvSpPr>
        <p:spPr>
          <a:xfrm>
            <a:off x="337450" y="778738"/>
            <a:ext cx="8093100" cy="3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 Light"/>
              <a:buChar char="●"/>
            </a:pPr>
            <a:r>
              <a:rPr lang="en" sz="20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Verify that an application is safe to release</a:t>
            </a:r>
            <a:endParaRPr sz="20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Open Sans Light"/>
              <a:buChar char="●"/>
            </a:pPr>
            <a:r>
              <a:rPr lang="en" sz="200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Enables “matrix” style testing</a:t>
            </a:r>
            <a:endParaRPr sz="200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aphicFrame>
        <p:nvGraphicFramePr>
          <p:cNvPr id="971" name="Google Shape;971;p82"/>
          <p:cNvGraphicFramePr/>
          <p:nvPr/>
        </p:nvGraphicFramePr>
        <p:xfrm>
          <a:off x="952500" y="2000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{01921819-70DE-4AEE-B2C6-2D23ED3F80BB}</a:tableStyleId>
              </a:tblPr>
              <a:tblGrid>
                <a:gridCol w="2413000"/>
                <a:gridCol w="2413000"/>
                <a:gridCol w="2413000"/>
              </a:tblGrid>
              <a:tr h="38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50" marB="91450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/>
                        <a:t>Consumer Head (1.0.1)</a:t>
                      </a:r>
                      <a:endParaRPr b="1" sz="1400"/>
                    </a:p>
                  </a:txBody>
                  <a:tcPr marT="91450" marB="91450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/>
                        <a:t>Consumer Prod (1.0.0)</a:t>
                      </a:r>
                      <a:endParaRPr b="1" sz="1400"/>
                    </a:p>
                  </a:txBody>
                  <a:tcPr marT="91450" marB="91450" marR="91425" marL="91425">
                    <a:solidFill>
                      <a:srgbClr val="D9D9D9"/>
                    </a:solidFill>
                  </a:tcPr>
                </a:tc>
              </a:tr>
              <a:tr h="38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/>
                        <a:t>Provider Head (2.0.0)</a:t>
                      </a:r>
                      <a:endParaRPr b="1" sz="1400"/>
                    </a:p>
                  </a:txBody>
                  <a:tcPr marT="91450" marB="91450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?</a:t>
                      </a:r>
                      <a:endParaRPr sz="1400"/>
                    </a:p>
                  </a:txBody>
                  <a:tcPr marT="91450" marB="9145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?</a:t>
                      </a:r>
                      <a:endParaRPr sz="1400"/>
                    </a:p>
                  </a:txBody>
                  <a:tcPr marT="91450" marB="91450" marR="91425" marL="91425" anchor="ctr"/>
                </a:tc>
              </a:tr>
              <a:tr h="38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/>
                        <a:t>Provider Prod (1.1.13)</a:t>
                      </a:r>
                      <a:endParaRPr b="1" sz="1400"/>
                    </a:p>
                  </a:txBody>
                  <a:tcPr marT="91450" marB="91450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?</a:t>
                      </a:r>
                      <a:endParaRPr sz="1400"/>
                    </a:p>
                  </a:txBody>
                  <a:tcPr marT="91450" marB="91450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Already tested</a:t>
                      </a:r>
                      <a:endParaRPr sz="1400"/>
                    </a:p>
                  </a:txBody>
                  <a:tcPr marT="91450" marB="91450" marR="91425" marL="91425" anchor="ctr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83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83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8" name="Google Shape;978;p83"/>
          <p:cNvPicPr preferRelativeResize="0"/>
          <p:nvPr/>
        </p:nvPicPr>
        <p:blipFill rotWithShape="1">
          <a:blip r:embed="rId3">
            <a:alphaModFix/>
          </a:blip>
          <a:srcRect b="0" l="0" r="0" t="26953"/>
          <a:stretch/>
        </p:blipFill>
        <p:spPr>
          <a:xfrm>
            <a:off x="181275" y="966421"/>
            <a:ext cx="8962727" cy="1833986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83"/>
          <p:cNvSpPr txBox="1"/>
          <p:nvPr/>
        </p:nvSpPr>
        <p:spPr>
          <a:xfrm>
            <a:off x="468000" y="3210258"/>
            <a:ext cx="82080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$ pact-broker can-i-deploy </a:t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--app A --version 1</a:t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--app B --version 4</a:t>
            </a:r>
            <a:endParaRPr sz="1800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84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84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86" name="Google Shape;98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115" y="778850"/>
            <a:ext cx="58219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85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85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93" name="Google Shape;993;p85"/>
          <p:cNvPicPr preferRelativeResize="0"/>
          <p:nvPr/>
        </p:nvPicPr>
        <p:blipFill rotWithShape="1">
          <a:blip r:embed="rId3">
            <a:alphaModFix/>
          </a:blip>
          <a:srcRect b="0" l="0" r="0" t="44155"/>
          <a:stretch/>
        </p:blipFill>
        <p:spPr>
          <a:xfrm>
            <a:off x="393375" y="359109"/>
            <a:ext cx="9848526" cy="4860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86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0" name="Google Shape;1000;p86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001" name="Google Shape;1001;p86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2" name="Google Shape;1002;p86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3" name="Google Shape;1003;p86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004" name="Google Shape;1004;p86"/>
          <p:cNvSpPr txBox="1"/>
          <p:nvPr/>
        </p:nvSpPr>
        <p:spPr>
          <a:xfrm>
            <a:off x="-717975" y="704000"/>
            <a:ext cx="38880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Instant API Stubs</a:t>
            </a:r>
            <a:endParaRPr sz="2000">
              <a:solidFill>
                <a:srgbClr val="2DCBB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6F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5" name="Google Shape;1005;p86"/>
          <p:cNvSpPr txBox="1"/>
          <p:nvPr/>
        </p:nvSpPr>
        <p:spPr>
          <a:xfrm>
            <a:off x="36850" y="1971200"/>
            <a:ext cx="3144900" cy="23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Replace fragile test environments with lightning fast + reliable hosted stubs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Instant</a:t>
            </a: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API backend for all contracts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Reliable environment for </a:t>
            </a: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UI e2e tests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Simplify</a:t>
            </a: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local development against multiple backends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Discover</a:t>
            </a: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and explore other APIs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out more at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pactflow.io/blog/hosted-stubs/</a:t>
            </a:r>
            <a:endParaRPr i="1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6" name="Google Shape;1006;p86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07" name="Google Shape;1007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8000" y="2047400"/>
            <a:ext cx="4550200" cy="2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87"/>
          <p:cNvSpPr txBox="1"/>
          <p:nvPr/>
        </p:nvSpPr>
        <p:spPr>
          <a:xfrm>
            <a:off x="4387750" y="1971200"/>
            <a:ext cx="3411600" cy="23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Orchestrate complex build, test and deployment pipelines.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Trigger a </a:t>
            </a: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</a:t>
            </a: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on your CI (such as Travis or Bamboo)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Publish your commit status to </a:t>
            </a: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Notify your teams via </a:t>
            </a: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Slack</a:t>
            </a: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of a change to a contract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Find out more at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pactflow.io/blog/webhooks/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3" name="Google Shape;101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87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5" name="Google Shape;1015;p87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016" name="Google Shape;1016;p87"/>
            <p:cNvPicPr preferRelativeResize="0"/>
            <p:nvPr/>
          </p:nvPicPr>
          <p:blipFill rotWithShape="1">
            <a:blip r:embed="rId5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7" name="Google Shape;1017;p87"/>
            <p:cNvPicPr preferRelativeResize="0"/>
            <p:nvPr/>
          </p:nvPicPr>
          <p:blipFill rotWithShape="1">
            <a:blip r:embed="rId6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8" name="Google Shape;1018;p87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019" name="Google Shape;1019;p87"/>
          <p:cNvSpPr txBox="1"/>
          <p:nvPr/>
        </p:nvSpPr>
        <p:spPr>
          <a:xfrm>
            <a:off x="4373850" y="704000"/>
            <a:ext cx="38880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Webhooks</a:t>
            </a:r>
            <a:endParaRPr sz="2000">
              <a:solidFill>
                <a:srgbClr val="2DCBB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6F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20" name="Google Shape;1020;p87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21" name="Google Shape;1021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294" y="938625"/>
            <a:ext cx="4127764" cy="424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/>
        </p:nvSpPr>
        <p:spPr>
          <a:xfrm>
            <a:off x="613025" y="382375"/>
            <a:ext cx="7053300" cy="4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In </a:t>
            </a:r>
            <a:r>
              <a:rPr b="1"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2013</a:t>
            </a: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we created </a:t>
            </a:r>
            <a:r>
              <a:rPr b="1"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Pact</a:t>
            </a: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, an Open Source tool to solve this problem. In 2019, we launched </a:t>
            </a:r>
            <a:r>
              <a:rPr b="1"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Pactflow </a:t>
            </a: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to enable organisations to do this </a:t>
            </a:r>
            <a:r>
              <a:rPr i="1"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at scale</a:t>
            </a:r>
            <a:endParaRPr i="1"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4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PACTFLOW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203" name="Google Shape;203;p34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204" name="Google Shape;204;p34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4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34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88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88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029" name="Google Shape;1029;p88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0" name="Google Shape;1030;p88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1" name="Google Shape;1031;p88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032" name="Google Shape;1032;p88"/>
          <p:cNvSpPr txBox="1"/>
          <p:nvPr/>
        </p:nvSpPr>
        <p:spPr>
          <a:xfrm>
            <a:off x="-1403775" y="704000"/>
            <a:ext cx="38880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Secrets</a:t>
            </a:r>
            <a:endParaRPr sz="2000">
              <a:solidFill>
                <a:srgbClr val="2DCBB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6F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3" name="Google Shape;1033;p88"/>
          <p:cNvSpPr txBox="1"/>
          <p:nvPr/>
        </p:nvSpPr>
        <p:spPr>
          <a:xfrm>
            <a:off x="36850" y="1971200"/>
            <a:ext cx="2461200" cy="23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Manage sensitive information  with our Secrets Management 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All secrets are: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-"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Encrypted</a:t>
            </a: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with customer specific keys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-"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Redacted</a:t>
            </a: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 all log files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Hidden from all users in the UI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out more at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pactflow.io/blog/secrets/</a:t>
            </a:r>
            <a:endParaRPr i="1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34" name="Google Shape;1034;p88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35" name="Google Shape;1035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2075" y="1161875"/>
            <a:ext cx="6426174" cy="39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89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89"/>
          <p:cNvSpPr txBox="1"/>
          <p:nvPr/>
        </p:nvSpPr>
        <p:spPr>
          <a:xfrm>
            <a:off x="4792236" y="1971200"/>
            <a:ext cx="3411600" cy="23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 build failures with detailed error reporting via Verifications: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Give visibility </a:t>
            </a: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 consumer teams and </a:t>
            </a:r>
            <a:r>
              <a:rPr b="1"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reduce time-to-diagnosis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Breakdown</a:t>
            </a:r>
            <a:r>
              <a:rPr lang="en" sz="1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successful and failed interactions</a:t>
            </a:r>
            <a:endParaRPr sz="10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lang="en" sz="1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Understand </a:t>
            </a: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which field, header or status code was the cause of the problem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out more at </a:t>
            </a:r>
            <a:endParaRPr i="1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pactflow.io/blog/verification-results/</a:t>
            </a:r>
            <a:endParaRPr i="1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043" name="Google Shape;1043;p89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044" name="Google Shape;1044;p89"/>
            <p:cNvPicPr preferRelativeResize="0"/>
            <p:nvPr/>
          </p:nvPicPr>
          <p:blipFill rotWithShape="1">
            <a:blip r:embed="rId5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5" name="Google Shape;1045;p89"/>
            <p:cNvPicPr preferRelativeResize="0"/>
            <p:nvPr/>
          </p:nvPicPr>
          <p:blipFill rotWithShape="1">
            <a:blip r:embed="rId6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6" name="Google Shape;1046;p89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047" name="Google Shape;1047;p89"/>
          <p:cNvSpPr txBox="1"/>
          <p:nvPr/>
        </p:nvSpPr>
        <p:spPr>
          <a:xfrm>
            <a:off x="4792236" y="685225"/>
            <a:ext cx="38880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Verification Results</a:t>
            </a:r>
            <a:endParaRPr sz="2000">
              <a:solidFill>
                <a:srgbClr val="2DCBB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6F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8" name="Google Shape;1048;p89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49" name="Google Shape;1049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542397"/>
            <a:ext cx="4473537" cy="3601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90"/>
          <p:cNvSpPr txBox="1"/>
          <p:nvPr/>
        </p:nvSpPr>
        <p:spPr>
          <a:xfrm>
            <a:off x="36850" y="1971200"/>
            <a:ext cx="24612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Automate your Pactflow configuration with Terraform: 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Pacticipants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Webhooks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Secrets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API Tokens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out more at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https://pactflow.io/blog/terraform/</a:t>
            </a:r>
            <a:r>
              <a:rPr lang="en" sz="1100">
                <a:solidFill>
                  <a:srgbClr val="FFFFFF"/>
                </a:solidFill>
              </a:rPr>
              <a:t> </a:t>
            </a:r>
            <a:endParaRPr i="1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6" name="Google Shape;1056;p90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7" name="Google Shape;1057;p90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058" name="Google Shape;1058;p90"/>
            <p:cNvPicPr preferRelativeResize="0"/>
            <p:nvPr/>
          </p:nvPicPr>
          <p:blipFill rotWithShape="1">
            <a:blip r:embed="rId5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9" name="Google Shape;1059;p90"/>
            <p:cNvPicPr preferRelativeResize="0"/>
            <p:nvPr/>
          </p:nvPicPr>
          <p:blipFill rotWithShape="1">
            <a:blip r:embed="rId6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0" name="Google Shape;1060;p90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061" name="Google Shape;1061;p90"/>
          <p:cNvSpPr txBox="1"/>
          <p:nvPr/>
        </p:nvSpPr>
        <p:spPr>
          <a:xfrm>
            <a:off x="-1403775" y="704000"/>
            <a:ext cx="38880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Infra-as-Code</a:t>
            </a:r>
            <a:endParaRPr sz="2000">
              <a:solidFill>
                <a:srgbClr val="2DCBB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6F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62" name="Google Shape;1062;p90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63" name="Google Shape;1063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8275" y="1939824"/>
            <a:ext cx="3665124" cy="250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34225" y="1971200"/>
            <a:ext cx="694801" cy="69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91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91"/>
          <p:cNvSpPr txBox="1"/>
          <p:nvPr/>
        </p:nvSpPr>
        <p:spPr>
          <a:xfrm>
            <a:off x="3411875" y="1971200"/>
            <a:ext cx="46272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Choose how you want to authenticate and manage your users: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lang="en" sz="1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Pactflow’s in built user database</a:t>
            </a:r>
            <a:endParaRPr sz="10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Github </a:t>
            </a:r>
            <a:r>
              <a:rPr lang="en" sz="1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authentication </a:t>
            </a:r>
            <a:r>
              <a:rPr baseline="30000" lang="en" sz="1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</a:t>
            </a:r>
            <a:endParaRPr baseline="30000" sz="10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Google </a:t>
            </a:r>
            <a:r>
              <a:rPr lang="en" sz="1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OpenID connect </a:t>
            </a:r>
            <a:r>
              <a:rPr baseline="30000" lang="en" sz="1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</a:t>
            </a:r>
            <a:endParaRPr baseline="30000" sz="10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lang="en" sz="1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SAML </a:t>
            </a:r>
            <a:r>
              <a:rPr baseline="30000" lang="en" sz="1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</a:t>
            </a:r>
            <a:endParaRPr baseline="30000" sz="10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0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out more at </a:t>
            </a:r>
            <a:endParaRPr i="1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pactflow.io/blog/saml-and-federated-authentication/</a:t>
            </a:r>
            <a:endParaRPr i="1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i="1"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i="1"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r>
              <a:rPr i="1"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Available on Team or Business plans</a:t>
            </a:r>
            <a:endParaRPr i="1"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r>
              <a:rPr i="1"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Available only on Business plans</a:t>
            </a:r>
            <a:endParaRPr i="1"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072" name="Google Shape;1072;p91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073" name="Google Shape;1073;p91"/>
            <p:cNvPicPr preferRelativeResize="0"/>
            <p:nvPr/>
          </p:nvPicPr>
          <p:blipFill rotWithShape="1">
            <a:blip r:embed="rId5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4" name="Google Shape;1074;p91"/>
            <p:cNvPicPr preferRelativeResize="0"/>
            <p:nvPr/>
          </p:nvPicPr>
          <p:blipFill rotWithShape="1">
            <a:blip r:embed="rId6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5" name="Google Shape;1075;p91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076" name="Google Shape;1076;p91"/>
          <p:cNvSpPr txBox="1"/>
          <p:nvPr/>
        </p:nvSpPr>
        <p:spPr>
          <a:xfrm>
            <a:off x="3393025" y="704000"/>
            <a:ext cx="52734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Social Login, SSO and SAML 2.0</a:t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77" name="Google Shape;1077;p91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8" name="Google Shape;1078;p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275" y="971022"/>
            <a:ext cx="3001267" cy="3860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92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92"/>
          <p:cNvSpPr txBox="1"/>
          <p:nvPr/>
        </p:nvSpPr>
        <p:spPr>
          <a:xfrm>
            <a:off x="4792236" y="1971200"/>
            <a:ext cx="3411600" cy="23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Integrate Pactflow into your SOC: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b="1"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Immutable</a:t>
            </a: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audit log available via API</a:t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Full</a:t>
            </a: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traceability </a:t>
            </a: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access and system usage, including references to IdP identities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Available to Business Plans 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out more at </a:t>
            </a:r>
            <a:endParaRPr i="1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pactflow.io/blog/audit-api/</a:t>
            </a:r>
            <a:endParaRPr i="1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086" name="Google Shape;1086;p92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087" name="Google Shape;1087;p92"/>
            <p:cNvPicPr preferRelativeResize="0"/>
            <p:nvPr/>
          </p:nvPicPr>
          <p:blipFill rotWithShape="1">
            <a:blip r:embed="rId5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8" name="Google Shape;1088;p92"/>
            <p:cNvPicPr preferRelativeResize="0"/>
            <p:nvPr/>
          </p:nvPicPr>
          <p:blipFill rotWithShape="1">
            <a:blip r:embed="rId6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9" name="Google Shape;1089;p92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090" name="Google Shape;1090;p92"/>
          <p:cNvSpPr txBox="1"/>
          <p:nvPr/>
        </p:nvSpPr>
        <p:spPr>
          <a:xfrm>
            <a:off x="4792236" y="685225"/>
            <a:ext cx="38880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Audit Log</a:t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91" name="Google Shape;1091;p92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92" name="Google Shape;1092;p92"/>
          <p:cNvSpPr txBox="1"/>
          <p:nvPr/>
        </p:nvSpPr>
        <p:spPr>
          <a:xfrm>
            <a:off x="0" y="913825"/>
            <a:ext cx="4495800" cy="45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events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D31E1E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uuid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16WlpdLpDMzfMYxLTZYXYw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timestamp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2019-12-10T09:15:24.864+11:00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SaasBroker::Api::Resources::RegenerateApiToken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db_user_id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D33682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user_email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someuser@somecompany.com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payload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{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/settings/tokens/_UjhYvyyEjM9L2SgWd0qsw/regenerate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queryString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userAgent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Mozilla/5.0 (Macintosh; Intel Mac OS X 10_14_4) 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Appl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referer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http://somebroker.pact.dius.com.au/settings/api-tokens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{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resource_name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regenerate_token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token_uuid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_UjhYvyyEjM9L2SgWd0qsw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800">
                <a:solidFill>
                  <a:srgbClr val="D31E1E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_links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{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{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http://somebroker.pact.dius.com.au/audit?from=zHO0xNcjUseyU6DsisadXw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{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http://somebroker.pact.dius.com.au/audit?from=IlECUSbMLJLOy8gFbLLuIg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93"/>
          <p:cNvSpPr/>
          <p:nvPr/>
        </p:nvSpPr>
        <p:spPr>
          <a:xfrm>
            <a:off x="4955185" y="1515500"/>
            <a:ext cx="3743700" cy="493800"/>
          </a:xfrm>
          <a:prstGeom prst="rect">
            <a:avLst/>
          </a:prstGeom>
          <a:solidFill>
            <a:srgbClr val="38761D">
              <a:alpha val="47490"/>
            </a:srgbClr>
          </a:solidFill>
          <a:ln cap="flat" cmpd="sng" w="19050">
            <a:solidFill>
              <a:srgbClr val="3876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GraphQL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098" name="Google Shape;1098;p93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93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00" name="Google Shape;1100;p93"/>
          <p:cNvSpPr/>
          <p:nvPr/>
        </p:nvSpPr>
        <p:spPr>
          <a:xfrm>
            <a:off x="2517688" y="4148838"/>
            <a:ext cx="1344600" cy="480300"/>
          </a:xfrm>
          <a:prstGeom prst="rect">
            <a:avLst/>
          </a:prstGeom>
          <a:solidFill>
            <a:srgbClr val="C27BA0">
              <a:alpha val="48600"/>
            </a:srgbClr>
          </a:solidFill>
          <a:ln cap="flat" cmpd="sng" w="19050">
            <a:solidFill>
              <a:srgbClr val="C27BA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External API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01" name="Google Shape;1101;p93"/>
          <p:cNvSpPr/>
          <p:nvPr/>
        </p:nvSpPr>
        <p:spPr>
          <a:xfrm>
            <a:off x="4994525" y="2529550"/>
            <a:ext cx="1344600" cy="4938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Microservice D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1102" name="Google Shape;110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513" y="487461"/>
            <a:ext cx="691849" cy="55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3" name="Google Shape;1103;p93"/>
          <p:cNvCxnSpPr>
            <a:stCxn id="1102" idx="2"/>
            <a:endCxn id="1104" idx="0"/>
          </p:cNvCxnSpPr>
          <p:nvPr/>
        </p:nvCxnSpPr>
        <p:spPr>
          <a:xfrm>
            <a:off x="6846437" y="1039486"/>
            <a:ext cx="0" cy="500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05" name="Google Shape;1105;p93"/>
          <p:cNvSpPr txBox="1"/>
          <p:nvPr/>
        </p:nvSpPr>
        <p:spPr>
          <a:xfrm>
            <a:off x="7108488" y="1193633"/>
            <a:ext cx="7194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Websockets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06" name="Google Shape;110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2008" y="1193636"/>
            <a:ext cx="167700" cy="16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93"/>
          <p:cNvGrpSpPr/>
          <p:nvPr/>
        </p:nvGrpSpPr>
        <p:grpSpPr>
          <a:xfrm>
            <a:off x="5654351" y="1999304"/>
            <a:ext cx="719400" cy="520800"/>
            <a:chOff x="1683488" y="2523613"/>
            <a:chExt cx="719400" cy="520800"/>
          </a:xfrm>
        </p:grpSpPr>
        <p:cxnSp>
          <p:nvCxnSpPr>
            <p:cNvPr id="1108" name="Google Shape;1108;p93"/>
            <p:cNvCxnSpPr/>
            <p:nvPr/>
          </p:nvCxnSpPr>
          <p:spPr>
            <a:xfrm>
              <a:off x="1716825" y="2523613"/>
              <a:ext cx="0" cy="520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109" name="Google Shape;1109;p93"/>
            <p:cNvSpPr txBox="1"/>
            <p:nvPr/>
          </p:nvSpPr>
          <p:spPr>
            <a:xfrm>
              <a:off x="1683488" y="2703947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10" name="Google Shape;1110;p93"/>
          <p:cNvSpPr txBox="1"/>
          <p:nvPr/>
        </p:nvSpPr>
        <p:spPr>
          <a:xfrm>
            <a:off x="4068730" y="4405486"/>
            <a:ext cx="7194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JSON/HTTP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11" name="Google Shape;1111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9964" y="1668544"/>
            <a:ext cx="158149" cy="15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5711" y="3173629"/>
            <a:ext cx="302250" cy="103021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93"/>
          <p:cNvSpPr/>
          <p:nvPr/>
        </p:nvSpPr>
        <p:spPr>
          <a:xfrm>
            <a:off x="4994549" y="4142850"/>
            <a:ext cx="1344600" cy="4938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Microservice E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1114" name="Google Shape;1114;p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71388" y="2306388"/>
            <a:ext cx="167700" cy="16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5" name="Google Shape;1115;p93"/>
          <p:cNvCxnSpPr>
            <a:stCxn id="1101" idx="2"/>
            <a:endCxn id="1113" idx="0"/>
          </p:cNvCxnSpPr>
          <p:nvPr/>
        </p:nvCxnSpPr>
        <p:spPr>
          <a:xfrm>
            <a:off x="5666825" y="3023350"/>
            <a:ext cx="0" cy="1119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16" name="Google Shape;1116;p93"/>
          <p:cNvSpPr txBox="1"/>
          <p:nvPr/>
        </p:nvSpPr>
        <p:spPr>
          <a:xfrm>
            <a:off x="5665577" y="3499357"/>
            <a:ext cx="7863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Protobufs/gRPC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17" name="Google Shape;1117;p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79187" y="3455150"/>
            <a:ext cx="336674" cy="25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1650" y="3943900"/>
            <a:ext cx="302253" cy="1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93"/>
          <p:cNvPicPr preferRelativeResize="0"/>
          <p:nvPr/>
        </p:nvPicPr>
        <p:blipFill rotWithShape="1">
          <a:blip r:embed="rId10">
            <a:alphaModFix/>
          </a:blip>
          <a:srcRect b="18536" l="30723" r="32102" t="16583"/>
          <a:stretch/>
        </p:blipFill>
        <p:spPr>
          <a:xfrm>
            <a:off x="5111650" y="2301504"/>
            <a:ext cx="167700" cy="164621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93"/>
          <p:cNvSpPr/>
          <p:nvPr/>
        </p:nvSpPr>
        <p:spPr>
          <a:xfrm>
            <a:off x="7354275" y="2529550"/>
            <a:ext cx="1344600" cy="4938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Microservice F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121" name="Google Shape;1121;p93"/>
          <p:cNvCxnSpPr>
            <a:stCxn id="1120" idx="1"/>
            <a:endCxn id="1101" idx="3"/>
          </p:cNvCxnSpPr>
          <p:nvPr/>
        </p:nvCxnSpPr>
        <p:spPr>
          <a:xfrm rot="10800000">
            <a:off x="6339075" y="2776450"/>
            <a:ext cx="1015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22" name="Google Shape;1122;p93"/>
          <p:cNvSpPr/>
          <p:nvPr/>
        </p:nvSpPr>
        <p:spPr>
          <a:xfrm>
            <a:off x="7354299" y="4191575"/>
            <a:ext cx="1344600" cy="4938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Microservice G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123" name="Google Shape;1123;p93"/>
          <p:cNvCxnSpPr>
            <a:stCxn id="1120" idx="2"/>
            <a:endCxn id="1124" idx="0"/>
          </p:cNvCxnSpPr>
          <p:nvPr/>
        </p:nvCxnSpPr>
        <p:spPr>
          <a:xfrm flipH="1" rot="-5400000">
            <a:off x="7806825" y="3243100"/>
            <a:ext cx="4401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5" name="Google Shape;1125;p93"/>
          <p:cNvCxnSpPr>
            <a:stCxn id="1124" idx="2"/>
            <a:endCxn id="1122" idx="0"/>
          </p:cNvCxnSpPr>
          <p:nvPr/>
        </p:nvCxnSpPr>
        <p:spPr>
          <a:xfrm flipH="1" rot="-5400000">
            <a:off x="7806838" y="3971187"/>
            <a:ext cx="4401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24" name="Google Shape;1124;p9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52688" y="3463483"/>
            <a:ext cx="547800" cy="2879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6" name="Google Shape;1126;p93"/>
          <p:cNvCxnSpPr>
            <a:stCxn id="1100" idx="3"/>
            <a:endCxn id="1113" idx="1"/>
          </p:cNvCxnSpPr>
          <p:nvPr/>
        </p:nvCxnSpPr>
        <p:spPr>
          <a:xfrm>
            <a:off x="3862288" y="4388988"/>
            <a:ext cx="1132200" cy="9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27" name="Google Shape;1127;p93"/>
          <p:cNvSpPr txBox="1"/>
          <p:nvPr/>
        </p:nvSpPr>
        <p:spPr>
          <a:xfrm>
            <a:off x="8026577" y="3141445"/>
            <a:ext cx="7863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Avro/tcp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8" name="Google Shape;1128;p93"/>
          <p:cNvSpPr txBox="1"/>
          <p:nvPr/>
        </p:nvSpPr>
        <p:spPr>
          <a:xfrm>
            <a:off x="576750" y="627800"/>
            <a:ext cx="4268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What’s next for Pact?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Modern APIs</a:t>
            </a:r>
            <a:endParaRPr sz="2000">
              <a:solidFill>
                <a:srgbClr val="2DCBB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6F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29" name="Google Shape;1129;p93"/>
          <p:cNvSpPr txBox="1"/>
          <p:nvPr/>
        </p:nvSpPr>
        <p:spPr>
          <a:xfrm>
            <a:off x="576750" y="1853025"/>
            <a:ext cx="3359700" cy="19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New Capabilities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Distributed systems are increasingly more complicated, and enterprises need a solution to polyglot integration technologies:</a:t>
            </a:r>
            <a:b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Real-time web apps (Websockets, GraphQL)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Event-based architectures (Kafka/Avro)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High-performance microservices with gRPC and Protobufs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Function-as-a-Service (e.g. lambda)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Legacy SOA apps with SOAP/XML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External APIs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30" name="Google Shape;1130;p9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71399" y="3943888"/>
            <a:ext cx="115725" cy="2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94"/>
          <p:cNvPicPr preferRelativeResize="0"/>
          <p:nvPr/>
        </p:nvPicPr>
        <p:blipFill rotWithShape="1">
          <a:blip r:embed="rId3">
            <a:alphaModFix/>
          </a:blip>
          <a:srcRect b="17537" l="20456" r="1375" t="1346"/>
          <a:stretch/>
        </p:blipFill>
        <p:spPr>
          <a:xfrm>
            <a:off x="2368050" y="0"/>
            <a:ext cx="6775951" cy="41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94"/>
          <p:cNvSpPr txBox="1"/>
          <p:nvPr/>
        </p:nvSpPr>
        <p:spPr>
          <a:xfrm>
            <a:off x="587448" y="643300"/>
            <a:ext cx="41616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7" name="Google Shape;1137;p94"/>
          <p:cNvSpPr txBox="1"/>
          <p:nvPr/>
        </p:nvSpPr>
        <p:spPr>
          <a:xfrm>
            <a:off x="572250" y="-2"/>
            <a:ext cx="43272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2DCBB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Team</a:t>
            </a:r>
            <a:endParaRPr sz="3000">
              <a:solidFill>
                <a:srgbClr val="2DCBB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8" name="Google Shape;1138;p94"/>
          <p:cNvSpPr txBox="1"/>
          <p:nvPr/>
        </p:nvSpPr>
        <p:spPr>
          <a:xfrm>
            <a:off x="587450" y="1175875"/>
            <a:ext cx="19896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Email: </a:t>
            </a:r>
            <a:r>
              <a:rPr lang="en" sz="1000" u="sng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hello@pactflow.io</a:t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Web: </a:t>
            </a:r>
            <a:r>
              <a:rPr lang="en" sz="1000" u="sng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5"/>
              </a:rPr>
              <a:t>pactflow.io</a:t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Twitter: </a:t>
            </a:r>
            <a:r>
              <a:rPr lang="en" sz="1000" u="sng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6"/>
              </a:rPr>
              <a:t>@pactflow </a:t>
            </a:r>
            <a:endParaRPr sz="11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139" name="Google Shape;1139;p94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140" name="Google Shape;1140;p94"/>
            <p:cNvPicPr preferRelativeResize="0"/>
            <p:nvPr/>
          </p:nvPicPr>
          <p:blipFill rotWithShape="1">
            <a:blip r:embed="rId7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1" name="Google Shape;1141;p94"/>
            <p:cNvPicPr preferRelativeResize="0"/>
            <p:nvPr/>
          </p:nvPicPr>
          <p:blipFill rotWithShape="1">
            <a:blip r:embed="rId8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2" name="Google Shape;1142;p94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grpSp>
        <p:nvGrpSpPr>
          <p:cNvPr id="1143" name="Google Shape;1143;p94"/>
          <p:cNvGrpSpPr/>
          <p:nvPr/>
        </p:nvGrpSpPr>
        <p:grpSpPr>
          <a:xfrm>
            <a:off x="685800" y="1915575"/>
            <a:ext cx="3996075" cy="716100"/>
            <a:chOff x="803125" y="1910875"/>
            <a:chExt cx="3996075" cy="716100"/>
          </a:xfrm>
        </p:grpSpPr>
        <p:pic>
          <p:nvPicPr>
            <p:cNvPr id="1144" name="Google Shape;1144;p9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03125" y="1965063"/>
              <a:ext cx="581700" cy="58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5" name="Google Shape;1145;p94"/>
            <p:cNvSpPr txBox="1"/>
            <p:nvPr/>
          </p:nvSpPr>
          <p:spPr>
            <a:xfrm>
              <a:off x="1486000" y="1910875"/>
              <a:ext cx="33132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Matt Fellows - </a:t>
              </a:r>
              <a:r>
                <a:rPr b="1" lang="en" sz="1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Founder +  JS/Go/Rust Maintainer</a:t>
              </a:r>
              <a:br>
                <a:rPr lang="en" sz="1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" sz="10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@matthewfellows</a:t>
              </a:r>
              <a:endParaRPr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mfellows@dius.com.au</a:t>
              </a:r>
              <a:endPara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46" name="Google Shape;1146;p94"/>
          <p:cNvSpPr txBox="1"/>
          <p:nvPr/>
        </p:nvSpPr>
        <p:spPr>
          <a:xfrm>
            <a:off x="1368675" y="2671600"/>
            <a:ext cx="47727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Beth Skurrie - </a:t>
            </a: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Founder + Ruby Maintainer</a:t>
            </a: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Pact Broker Creator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@bethesque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bskurrie@dius.com.au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47" name="Google Shape;1147;p9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5800" y="2725788"/>
            <a:ext cx="581699" cy="58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94"/>
          <p:cNvSpPr txBox="1"/>
          <p:nvPr/>
        </p:nvSpPr>
        <p:spPr>
          <a:xfrm>
            <a:off x="1368675" y="3427625"/>
            <a:ext cx="3966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Ron Holshausen - </a:t>
            </a: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Founder + Pact JVM/Rust Maintainer</a:t>
            </a:r>
            <a:b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@uglyog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rholshausen@dius.com.au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49" name="Google Shape;1149;p9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5800" y="3481813"/>
            <a:ext cx="581699" cy="58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5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PACTFLOW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677575" y="551600"/>
            <a:ext cx="71019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Journey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How we got here</a:t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4" name="Google Shape;214;p35"/>
          <p:cNvSpPr/>
          <p:nvPr/>
        </p:nvSpPr>
        <p:spPr>
          <a:xfrm rot="-984884">
            <a:off x="6677267" y="31085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5"/>
          <p:cNvSpPr/>
          <p:nvPr/>
        </p:nvSpPr>
        <p:spPr>
          <a:xfrm flipH="1" rot="984884">
            <a:off x="5643653" y="31085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5"/>
          <p:cNvSpPr/>
          <p:nvPr/>
        </p:nvSpPr>
        <p:spPr>
          <a:xfrm rot="-984884">
            <a:off x="4617004" y="31085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5"/>
          <p:cNvSpPr/>
          <p:nvPr/>
        </p:nvSpPr>
        <p:spPr>
          <a:xfrm flipH="1" rot="984884">
            <a:off x="3586359" y="31085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5"/>
          <p:cNvSpPr/>
          <p:nvPr/>
        </p:nvSpPr>
        <p:spPr>
          <a:xfrm rot="-984884">
            <a:off x="2563838" y="31085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5"/>
          <p:cNvSpPr/>
          <p:nvPr/>
        </p:nvSpPr>
        <p:spPr>
          <a:xfrm flipH="1" rot="984884">
            <a:off x="1533182" y="31085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5"/>
          <p:cNvSpPr/>
          <p:nvPr/>
        </p:nvSpPr>
        <p:spPr>
          <a:xfrm rot="-984884">
            <a:off x="510661" y="31085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35"/>
          <p:cNvGrpSpPr/>
          <p:nvPr/>
        </p:nvGrpSpPr>
        <p:grpSpPr>
          <a:xfrm>
            <a:off x="1757915" y="3169338"/>
            <a:ext cx="1712860" cy="1230715"/>
            <a:chOff x="2114740" y="2543425"/>
            <a:chExt cx="1712860" cy="1230715"/>
          </a:xfrm>
        </p:grpSpPr>
        <p:sp>
          <p:nvSpPr>
            <p:cNvPr id="222" name="Google Shape;222;p35"/>
            <p:cNvSpPr txBox="1"/>
            <p:nvPr/>
          </p:nvSpPr>
          <p:spPr>
            <a:xfrm>
              <a:off x="2622642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2014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223;p35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5"/>
            <p:cNvSpPr txBox="1"/>
            <p:nvPr/>
          </p:nvSpPr>
          <p:spPr>
            <a:xfrm>
              <a:off x="2159000" y="3107838"/>
              <a:ext cx="16686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Pact Open Sourced (Ruby, JVM), initial adoption. </a:t>
              </a:r>
              <a:r>
                <a:rPr b="1"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Microservices</a:t>
              </a: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becomes “a thing” 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5"/>
          <p:cNvGrpSpPr/>
          <p:nvPr/>
        </p:nvGrpSpPr>
        <p:grpSpPr>
          <a:xfrm>
            <a:off x="3808315" y="3169338"/>
            <a:ext cx="1712700" cy="1230715"/>
            <a:chOff x="4165140" y="2543425"/>
            <a:chExt cx="1712700" cy="1230715"/>
          </a:xfrm>
        </p:grpSpPr>
        <p:sp>
          <p:nvSpPr>
            <p:cNvPr id="228" name="Google Shape;228;p35"/>
            <p:cNvSpPr/>
            <p:nvPr/>
          </p:nvSpPr>
          <p:spPr>
            <a:xfrm rot="-1789476">
              <a:off x="494125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5"/>
            <p:cNvSpPr txBox="1"/>
            <p:nvPr/>
          </p:nvSpPr>
          <p:spPr>
            <a:xfrm>
              <a:off x="4531075" y="2737213"/>
              <a:ext cx="10878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Dec 2016 - 2018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41651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5"/>
            <p:cNvSpPr txBox="1"/>
            <p:nvPr/>
          </p:nvSpPr>
          <p:spPr>
            <a:xfrm>
              <a:off x="42093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MVP: Launch of the</a:t>
              </a: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“Hosted Pact Broker” - an early MVP of Pactflow. ~1000 signups</a:t>
              </a:r>
              <a:endParaRPr sz="800">
                <a:solidFill>
                  <a:srgbClr val="5E5E5E"/>
                </a:solidFill>
              </a:endParaRPr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49764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35"/>
          <p:cNvGrpSpPr/>
          <p:nvPr/>
        </p:nvGrpSpPr>
        <p:grpSpPr>
          <a:xfrm>
            <a:off x="720570" y="1847482"/>
            <a:ext cx="1712700" cy="1246754"/>
            <a:chOff x="1072790" y="1221570"/>
            <a:chExt cx="1712700" cy="1246754"/>
          </a:xfrm>
        </p:grpSpPr>
        <p:sp>
          <p:nvSpPr>
            <p:cNvPr id="234" name="Google Shape;234;p35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5"/>
            <p:cNvSpPr txBox="1"/>
            <p:nvPr/>
          </p:nvSpPr>
          <p:spPr>
            <a:xfrm>
              <a:off x="1579860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2013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" name="Google Shape;236;p35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5"/>
            <p:cNvSpPr txBox="1"/>
            <p:nvPr/>
          </p:nvSpPr>
          <p:spPr>
            <a:xfrm>
              <a:off x="1092995" y="1258763"/>
              <a:ext cx="1648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Pact created on a client project at realestate.com.au to </a:t>
              </a:r>
              <a:r>
                <a:rPr b="1"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solve problems testing microservices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" name="Google Shape;238;p35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" name="Google Shape;239;p35"/>
          <p:cNvGrpSpPr/>
          <p:nvPr/>
        </p:nvGrpSpPr>
        <p:grpSpPr>
          <a:xfrm>
            <a:off x="2766315" y="1847482"/>
            <a:ext cx="1712700" cy="1246754"/>
            <a:chOff x="3123140" y="1221570"/>
            <a:chExt cx="1712700" cy="1246754"/>
          </a:xfrm>
        </p:grpSpPr>
        <p:sp>
          <p:nvSpPr>
            <p:cNvPr id="240" name="Google Shape;240;p35"/>
            <p:cNvSpPr/>
            <p:nvPr/>
          </p:nvSpPr>
          <p:spPr>
            <a:xfrm rot="-1789476">
              <a:off x="389925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5"/>
            <p:cNvSpPr txBox="1"/>
            <p:nvPr/>
          </p:nvSpPr>
          <p:spPr>
            <a:xfrm>
              <a:off x="3430675" y="1986913"/>
              <a:ext cx="10878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2015 - 2016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312314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5"/>
            <p:cNvSpPr/>
            <p:nvPr/>
          </p:nvSpPr>
          <p:spPr>
            <a:xfrm rot="10800000">
              <a:off x="393446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5"/>
            <p:cNvSpPr txBox="1"/>
            <p:nvPr/>
          </p:nvSpPr>
          <p:spPr>
            <a:xfrm>
              <a:off x="316739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Huge </a:t>
              </a: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growth in popularity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and language support (.NET, Go, JS, Python etc.)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245" name="Google Shape;245;p35"/>
          <p:cNvGrpSpPr/>
          <p:nvPr/>
        </p:nvGrpSpPr>
        <p:grpSpPr>
          <a:xfrm>
            <a:off x="4833870" y="1847482"/>
            <a:ext cx="1712700" cy="1246754"/>
            <a:chOff x="5201245" y="1221570"/>
            <a:chExt cx="1712700" cy="1246754"/>
          </a:xfrm>
        </p:grpSpPr>
        <p:sp>
          <p:nvSpPr>
            <p:cNvPr id="246" name="Google Shape;246;p35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5"/>
            <p:cNvSpPr txBox="1"/>
            <p:nvPr/>
          </p:nvSpPr>
          <p:spPr>
            <a:xfrm>
              <a:off x="572178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2019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5201245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5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5"/>
            <p:cNvSpPr txBox="1"/>
            <p:nvPr/>
          </p:nvSpPr>
          <p:spPr>
            <a:xfrm>
              <a:off x="5245495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🚀  Launch of </a:t>
              </a: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Pactflow</a:t>
              </a: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: a commercial project to solve </a:t>
              </a: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integration testing at scale</a:t>
              </a:r>
              <a:endParaRPr b="1" sz="800">
                <a:solidFill>
                  <a:srgbClr val="5E5E5E"/>
                </a:solidFill>
              </a:endParaRPr>
            </a:p>
          </p:txBody>
        </p:sp>
      </p:grpSp>
      <p:grpSp>
        <p:nvGrpSpPr>
          <p:cNvPr id="251" name="Google Shape;251;p35"/>
          <p:cNvGrpSpPr/>
          <p:nvPr/>
        </p:nvGrpSpPr>
        <p:grpSpPr>
          <a:xfrm>
            <a:off x="5787000" y="3169338"/>
            <a:ext cx="1893900" cy="1230715"/>
            <a:chOff x="6211102" y="2543425"/>
            <a:chExt cx="1893900" cy="1230715"/>
          </a:xfrm>
        </p:grpSpPr>
        <p:sp>
          <p:nvSpPr>
            <p:cNvPr id="252" name="Google Shape;252;p35"/>
            <p:cNvSpPr/>
            <p:nvPr/>
          </p:nvSpPr>
          <p:spPr>
            <a:xfrm rot="-1789476">
              <a:off x="705894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134F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5"/>
            <p:cNvSpPr txBox="1"/>
            <p:nvPr/>
          </p:nvSpPr>
          <p:spPr>
            <a:xfrm>
              <a:off x="6782819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2020+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628283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5"/>
            <p:cNvSpPr txBox="1"/>
            <p:nvPr/>
          </p:nvSpPr>
          <p:spPr>
            <a:xfrm>
              <a:off x="6211102" y="3107838"/>
              <a:ext cx="18939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Goal: </a:t>
              </a: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Sustainable business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&gt;1500 customers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Solving bigger problems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 Product + OSS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709418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/>
        </p:nvSpPr>
        <p:spPr>
          <a:xfrm>
            <a:off x="219575" y="1853025"/>
            <a:ext cx="35268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Slow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Fragile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 data management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 environment management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Coverage?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All-at-once painful deployments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Teams wait on build queues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36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6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WE TEST MICROSERVICES NOW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4" name="Google Shape;264;p36"/>
          <p:cNvSpPr/>
          <p:nvPr/>
        </p:nvSpPr>
        <p:spPr>
          <a:xfrm>
            <a:off x="4026963" y="3560388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Microservice A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4026963" y="2538275"/>
            <a:ext cx="4491300" cy="493800"/>
          </a:xfrm>
          <a:prstGeom prst="rect">
            <a:avLst/>
          </a:prstGeom>
          <a:solidFill>
            <a:srgbClr val="38761D">
              <a:alpha val="47490"/>
            </a:srgbClr>
          </a:solidFill>
          <a:ln cap="flat" cmpd="sng" w="19050">
            <a:solidFill>
              <a:srgbClr val="3876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 Gateway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36"/>
          <p:cNvSpPr/>
          <p:nvPr/>
        </p:nvSpPr>
        <p:spPr>
          <a:xfrm>
            <a:off x="7145413" y="3552875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Microservice B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975" y="1465438"/>
            <a:ext cx="691849" cy="55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36"/>
          <p:cNvCxnSpPr>
            <a:stCxn id="267" idx="2"/>
          </p:cNvCxnSpPr>
          <p:nvPr/>
        </p:nvCxnSpPr>
        <p:spPr>
          <a:xfrm>
            <a:off x="5003900" y="2017463"/>
            <a:ext cx="0" cy="52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69" name="Google Shape;269;p36"/>
          <p:cNvSpPr txBox="1"/>
          <p:nvPr/>
        </p:nvSpPr>
        <p:spPr>
          <a:xfrm>
            <a:off x="5059988" y="2194022"/>
            <a:ext cx="7194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JSON/HTTP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0" name="Google Shape;270;p36"/>
          <p:cNvGrpSpPr/>
          <p:nvPr/>
        </p:nvGrpSpPr>
        <p:grpSpPr>
          <a:xfrm>
            <a:off x="4657984" y="3039590"/>
            <a:ext cx="719400" cy="520800"/>
            <a:chOff x="1683488" y="2523613"/>
            <a:chExt cx="719400" cy="520800"/>
          </a:xfrm>
        </p:grpSpPr>
        <p:cxnSp>
          <p:nvCxnSpPr>
            <p:cNvPr id="271" name="Google Shape;271;p36"/>
            <p:cNvCxnSpPr/>
            <p:nvPr/>
          </p:nvCxnSpPr>
          <p:spPr>
            <a:xfrm>
              <a:off x="1716825" y="2523613"/>
              <a:ext cx="0" cy="520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272" name="Google Shape;272;p36"/>
            <p:cNvSpPr txBox="1"/>
            <p:nvPr/>
          </p:nvSpPr>
          <p:spPr>
            <a:xfrm>
              <a:off x="1683488" y="2703947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3" name="Google Shape;273;p36"/>
          <p:cNvGrpSpPr/>
          <p:nvPr/>
        </p:nvGrpSpPr>
        <p:grpSpPr>
          <a:xfrm>
            <a:off x="7770613" y="3030154"/>
            <a:ext cx="719400" cy="520800"/>
            <a:chOff x="1683488" y="2523613"/>
            <a:chExt cx="719400" cy="520800"/>
          </a:xfrm>
        </p:grpSpPr>
        <p:cxnSp>
          <p:nvCxnSpPr>
            <p:cNvPr id="274" name="Google Shape;274;p36"/>
            <p:cNvCxnSpPr/>
            <p:nvPr/>
          </p:nvCxnSpPr>
          <p:spPr>
            <a:xfrm>
              <a:off x="1716825" y="2523613"/>
              <a:ext cx="0" cy="520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275" name="Google Shape;275;p36"/>
            <p:cNvSpPr txBox="1"/>
            <p:nvPr/>
          </p:nvSpPr>
          <p:spPr>
            <a:xfrm>
              <a:off x="1683488" y="2703947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6" name="Google Shape;276;p36"/>
          <p:cNvGrpSpPr/>
          <p:nvPr/>
        </p:nvGrpSpPr>
        <p:grpSpPr>
          <a:xfrm>
            <a:off x="5385663" y="3809050"/>
            <a:ext cx="1773900" cy="196009"/>
            <a:chOff x="984842" y="2166973"/>
            <a:chExt cx="1773900" cy="196009"/>
          </a:xfrm>
        </p:grpSpPr>
        <p:cxnSp>
          <p:nvCxnSpPr>
            <p:cNvPr id="277" name="Google Shape;277;p36"/>
            <p:cNvCxnSpPr/>
            <p:nvPr/>
          </p:nvCxnSpPr>
          <p:spPr>
            <a:xfrm>
              <a:off x="984842" y="2166973"/>
              <a:ext cx="17739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278" name="Google Shape;278;p36"/>
            <p:cNvSpPr txBox="1"/>
            <p:nvPr/>
          </p:nvSpPr>
          <p:spPr>
            <a:xfrm>
              <a:off x="1512138" y="2195282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79" name="Google Shape;279;p36"/>
          <p:cNvSpPr/>
          <p:nvPr/>
        </p:nvSpPr>
        <p:spPr>
          <a:xfrm>
            <a:off x="7145413" y="4365963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Microservice C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36"/>
          <p:cNvSpPr txBox="1"/>
          <p:nvPr/>
        </p:nvSpPr>
        <p:spPr>
          <a:xfrm>
            <a:off x="4753759" y="4356599"/>
            <a:ext cx="7194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JSON/XML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1" name="Google Shape;281;p36"/>
          <p:cNvCxnSpPr>
            <a:stCxn id="264" idx="2"/>
            <a:endCxn id="282" idx="1"/>
          </p:cNvCxnSpPr>
          <p:nvPr/>
        </p:nvCxnSpPr>
        <p:spPr>
          <a:xfrm flipH="1" rot="-5400000">
            <a:off x="5080713" y="3672738"/>
            <a:ext cx="557700" cy="1320600"/>
          </a:xfrm>
          <a:prstGeom prst="bentConnector2">
            <a:avLst/>
          </a:prstGeom>
          <a:noFill/>
          <a:ln cap="flat" cmpd="sng" w="19050">
            <a:solidFill>
              <a:srgbClr val="666666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36"/>
          <p:cNvCxnSpPr>
            <a:stCxn id="282" idx="3"/>
            <a:endCxn id="279" idx="1"/>
          </p:cNvCxnSpPr>
          <p:nvPr/>
        </p:nvCxnSpPr>
        <p:spPr>
          <a:xfrm>
            <a:off x="6528550" y="4611818"/>
            <a:ext cx="616800" cy="9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4" name="Google Shape;2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564" y="3338323"/>
            <a:ext cx="158172" cy="1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6"/>
          <p:cNvPicPr preferRelativeResize="0"/>
          <p:nvPr/>
        </p:nvPicPr>
        <p:blipFill rotWithShape="1">
          <a:blip r:embed="rId5">
            <a:alphaModFix/>
          </a:blip>
          <a:srcRect b="18536" l="30723" r="32102" t="16583"/>
          <a:stretch/>
        </p:blipFill>
        <p:spPr>
          <a:xfrm>
            <a:off x="4745575" y="1316675"/>
            <a:ext cx="115725" cy="11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8949" y="3316338"/>
            <a:ext cx="115725" cy="2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8213" y="4194250"/>
            <a:ext cx="137201" cy="137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36"/>
          <p:cNvGrpSpPr/>
          <p:nvPr/>
        </p:nvGrpSpPr>
        <p:grpSpPr>
          <a:xfrm>
            <a:off x="6000250" y="4511318"/>
            <a:ext cx="547800" cy="201000"/>
            <a:chOff x="6076450" y="4513450"/>
            <a:chExt cx="547800" cy="201000"/>
          </a:xfrm>
        </p:grpSpPr>
        <p:sp>
          <p:nvSpPr>
            <p:cNvPr id="289" name="Google Shape;289;p36"/>
            <p:cNvSpPr/>
            <p:nvPr/>
          </p:nvSpPr>
          <p:spPr>
            <a:xfrm rot="-5400000">
              <a:off x="6268750" y="4332488"/>
              <a:ext cx="163200" cy="547800"/>
            </a:xfrm>
            <a:prstGeom prst="can">
              <a:avLst>
                <a:gd fmla="val 25000" name="adj"/>
              </a:avLst>
            </a:prstGeom>
            <a:solidFill>
              <a:srgbClr val="1155CC">
                <a:alpha val="50840"/>
              </a:srgbClr>
            </a:solidFill>
            <a:ln cap="flat" cmpd="sng" w="9525">
              <a:solidFill>
                <a:srgbClr val="00B6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6"/>
            <p:cNvSpPr/>
            <p:nvPr/>
          </p:nvSpPr>
          <p:spPr>
            <a:xfrm>
              <a:off x="6095950" y="4513450"/>
              <a:ext cx="5088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MQ</a:t>
              </a:r>
              <a:endParaRPr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290" name="Google Shape;290;p36"/>
          <p:cNvCxnSpPr>
            <a:stCxn id="291" idx="2"/>
          </p:cNvCxnSpPr>
          <p:nvPr/>
        </p:nvCxnSpPr>
        <p:spPr>
          <a:xfrm>
            <a:off x="7424700" y="2013350"/>
            <a:ext cx="0" cy="52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92" name="Google Shape;292;p36"/>
          <p:cNvSpPr txBox="1"/>
          <p:nvPr/>
        </p:nvSpPr>
        <p:spPr>
          <a:xfrm>
            <a:off x="6586275" y="2189900"/>
            <a:ext cx="7938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JSON/HTTP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3" name="Google Shape;293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4025" y="1198476"/>
            <a:ext cx="421990" cy="31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96763" y="1148809"/>
            <a:ext cx="368600" cy="3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74000" y="1496675"/>
            <a:ext cx="301410" cy="52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6"/>
          <p:cNvSpPr/>
          <p:nvPr/>
        </p:nvSpPr>
        <p:spPr>
          <a:xfrm>
            <a:off x="4988750" y="843612"/>
            <a:ext cx="30300" cy="648000"/>
          </a:xfrm>
          <a:prstGeom prst="rect">
            <a:avLst/>
          </a:prstGeom>
          <a:solidFill>
            <a:srgbClr val="FF00FF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67225" y="502575"/>
            <a:ext cx="255900" cy="2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/>
          <p:nvPr/>
        </p:nvSpPr>
        <p:spPr>
          <a:xfrm>
            <a:off x="4822925" y="1971275"/>
            <a:ext cx="30300" cy="567000"/>
          </a:xfrm>
          <a:prstGeom prst="rect">
            <a:avLst/>
          </a:prstGeom>
          <a:solidFill>
            <a:srgbClr val="FF00FF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/>
          <p:nvPr/>
        </p:nvSpPr>
        <p:spPr>
          <a:xfrm>
            <a:off x="4822925" y="2537050"/>
            <a:ext cx="30300" cy="1437300"/>
          </a:xfrm>
          <a:prstGeom prst="rect">
            <a:avLst/>
          </a:prstGeom>
          <a:solidFill>
            <a:srgbClr val="FF00FF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6"/>
          <p:cNvSpPr/>
          <p:nvPr/>
        </p:nvSpPr>
        <p:spPr>
          <a:xfrm rot="1198986">
            <a:off x="4907426" y="1475002"/>
            <a:ext cx="28091" cy="513545"/>
          </a:xfrm>
          <a:prstGeom prst="rect">
            <a:avLst/>
          </a:prstGeom>
          <a:solidFill>
            <a:srgbClr val="FF00FF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6"/>
          <p:cNvSpPr/>
          <p:nvPr/>
        </p:nvSpPr>
        <p:spPr>
          <a:xfrm flipH="1" rot="5400000">
            <a:off x="6772400" y="2085575"/>
            <a:ext cx="28200" cy="3174300"/>
          </a:xfrm>
          <a:prstGeom prst="rect">
            <a:avLst/>
          </a:prstGeom>
          <a:solidFill>
            <a:srgbClr val="FF00FF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189050" y="2608000"/>
            <a:ext cx="30300" cy="2703000"/>
          </a:xfrm>
          <a:prstGeom prst="rect">
            <a:avLst/>
          </a:prstGeom>
          <a:solidFill>
            <a:srgbClr val="FF00FF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/>
          <p:nvPr/>
        </p:nvSpPr>
        <p:spPr>
          <a:xfrm>
            <a:off x="5169200" y="843600"/>
            <a:ext cx="30300" cy="2843100"/>
          </a:xfrm>
          <a:prstGeom prst="rect">
            <a:avLst/>
          </a:prstGeom>
          <a:solidFill>
            <a:srgbClr val="FF00FF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6"/>
          <p:cNvSpPr/>
          <p:nvPr/>
        </p:nvSpPr>
        <p:spPr>
          <a:xfrm>
            <a:off x="7525400" y="3974650"/>
            <a:ext cx="30300" cy="507900"/>
          </a:xfrm>
          <a:prstGeom prst="rect">
            <a:avLst/>
          </a:prstGeom>
          <a:solidFill>
            <a:srgbClr val="FF00FF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6"/>
          <p:cNvSpPr/>
          <p:nvPr/>
        </p:nvSpPr>
        <p:spPr>
          <a:xfrm flipH="1" rot="5400000">
            <a:off x="7950525" y="4059400"/>
            <a:ext cx="28200" cy="818100"/>
          </a:xfrm>
          <a:prstGeom prst="rect">
            <a:avLst/>
          </a:prstGeom>
          <a:solidFill>
            <a:srgbClr val="FF00FF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8373650" y="3658625"/>
            <a:ext cx="30300" cy="823800"/>
          </a:xfrm>
          <a:prstGeom prst="rect">
            <a:avLst/>
          </a:prstGeom>
          <a:solidFill>
            <a:srgbClr val="FF00FF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36"/>
          <p:cNvGrpSpPr/>
          <p:nvPr/>
        </p:nvGrpSpPr>
        <p:grpSpPr>
          <a:xfrm>
            <a:off x="7817713" y="4046675"/>
            <a:ext cx="771576" cy="319200"/>
            <a:chOff x="1763913" y="2724034"/>
            <a:chExt cx="771576" cy="319200"/>
          </a:xfrm>
        </p:grpSpPr>
        <p:cxnSp>
          <p:nvCxnSpPr>
            <p:cNvPr id="308" name="Google Shape;308;p36"/>
            <p:cNvCxnSpPr>
              <a:stCxn id="266" idx="2"/>
              <a:endCxn id="279" idx="0"/>
            </p:cNvCxnSpPr>
            <p:nvPr/>
          </p:nvCxnSpPr>
          <p:spPr>
            <a:xfrm>
              <a:off x="1763913" y="2724034"/>
              <a:ext cx="0" cy="3192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309" name="Google Shape;309;p36"/>
            <p:cNvSpPr txBox="1"/>
            <p:nvPr/>
          </p:nvSpPr>
          <p:spPr>
            <a:xfrm>
              <a:off x="1816088" y="2800360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10" name="Google Shape;310;p36"/>
          <p:cNvSpPr/>
          <p:nvPr/>
        </p:nvSpPr>
        <p:spPr>
          <a:xfrm>
            <a:off x="4972694" y="843600"/>
            <a:ext cx="64200" cy="231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>
              <a:alpha val="74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6"/>
          <p:cNvSpPr txBox="1"/>
          <p:nvPr/>
        </p:nvSpPr>
        <p:spPr>
          <a:xfrm>
            <a:off x="576750" y="627800"/>
            <a:ext cx="4268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old way...</a:t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2" name="Google Shape;312;p36"/>
          <p:cNvSpPr txBox="1"/>
          <p:nvPr/>
        </p:nvSpPr>
        <p:spPr>
          <a:xfrm>
            <a:off x="576750" y="1085000"/>
            <a:ext cx="4268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Why this is hard</a:t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3" name="Google Shape;313;p36"/>
          <p:cNvSpPr/>
          <p:nvPr/>
        </p:nvSpPr>
        <p:spPr>
          <a:xfrm rot="10800000">
            <a:off x="5152244" y="829313"/>
            <a:ext cx="64200" cy="231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>
              <a:alpha val="74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36"/>
          <p:cNvGrpSpPr/>
          <p:nvPr/>
        </p:nvGrpSpPr>
        <p:grpSpPr>
          <a:xfrm>
            <a:off x="771525" y="4051794"/>
            <a:ext cx="1993050" cy="311658"/>
            <a:chOff x="1447800" y="4312619"/>
            <a:chExt cx="1993050" cy="311658"/>
          </a:xfrm>
        </p:grpSpPr>
        <p:grpSp>
          <p:nvGrpSpPr>
            <p:cNvPr id="315" name="Google Shape;315;p36"/>
            <p:cNvGrpSpPr/>
            <p:nvPr/>
          </p:nvGrpSpPr>
          <p:grpSpPr>
            <a:xfrm>
              <a:off x="1447800" y="4312619"/>
              <a:ext cx="1993050" cy="311658"/>
              <a:chOff x="1457325" y="3419169"/>
              <a:chExt cx="1993050" cy="311658"/>
            </a:xfrm>
          </p:grpSpPr>
          <p:grpSp>
            <p:nvGrpSpPr>
              <p:cNvPr id="316" name="Google Shape;316;p36"/>
              <p:cNvGrpSpPr/>
              <p:nvPr/>
            </p:nvGrpSpPr>
            <p:grpSpPr>
              <a:xfrm>
                <a:off x="1457325" y="3424250"/>
                <a:ext cx="1529850" cy="301500"/>
                <a:chOff x="1076325" y="3481400"/>
                <a:chExt cx="1529850" cy="301500"/>
              </a:xfrm>
            </p:grpSpPr>
            <p:sp>
              <p:nvSpPr>
                <p:cNvPr id="317" name="Google Shape;317;p36"/>
                <p:cNvSpPr/>
                <p:nvPr/>
              </p:nvSpPr>
              <p:spPr>
                <a:xfrm>
                  <a:off x="1076325" y="3481400"/>
                  <a:ext cx="447600" cy="301500"/>
                </a:xfrm>
                <a:prstGeom prst="rect">
                  <a:avLst/>
                </a:prstGeom>
                <a:solidFill>
                  <a:srgbClr val="9900FF">
                    <a:alpha val="893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aseline="-25000" sz="800"/>
                </a:p>
              </p:txBody>
            </p:sp>
            <p:sp>
              <p:nvSpPr>
                <p:cNvPr id="318" name="Google Shape;318;p36"/>
                <p:cNvSpPr/>
                <p:nvPr/>
              </p:nvSpPr>
              <p:spPr>
                <a:xfrm>
                  <a:off x="1604025" y="3481400"/>
                  <a:ext cx="301500" cy="301500"/>
                </a:xfrm>
                <a:prstGeom prst="rect">
                  <a:avLst/>
                </a:prstGeom>
                <a:solidFill>
                  <a:srgbClr val="9900FF">
                    <a:alpha val="754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aseline="-25000" sz="600"/>
                </a:p>
              </p:txBody>
            </p:sp>
            <p:sp>
              <p:nvSpPr>
                <p:cNvPr id="319" name="Google Shape;319;p36"/>
                <p:cNvSpPr/>
                <p:nvPr/>
              </p:nvSpPr>
              <p:spPr>
                <a:xfrm>
                  <a:off x="1985625" y="3481400"/>
                  <a:ext cx="199200" cy="301500"/>
                </a:xfrm>
                <a:prstGeom prst="rect">
                  <a:avLst/>
                </a:prstGeom>
                <a:solidFill>
                  <a:srgbClr val="9900FF">
                    <a:alpha val="6312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36"/>
                <p:cNvSpPr/>
                <p:nvPr/>
              </p:nvSpPr>
              <p:spPr>
                <a:xfrm>
                  <a:off x="2238000" y="3481400"/>
                  <a:ext cx="199200" cy="301500"/>
                </a:xfrm>
                <a:prstGeom prst="rect">
                  <a:avLst/>
                </a:prstGeom>
                <a:solidFill>
                  <a:srgbClr val="9900FF">
                    <a:alpha val="491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36"/>
                <p:cNvSpPr/>
                <p:nvPr/>
              </p:nvSpPr>
              <p:spPr>
                <a:xfrm>
                  <a:off x="2490375" y="3481400"/>
                  <a:ext cx="115800" cy="301500"/>
                </a:xfrm>
                <a:prstGeom prst="rect">
                  <a:avLst/>
                </a:prstGeom>
                <a:solidFill>
                  <a:srgbClr val="9900FF">
                    <a:alpha val="407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322" name="Google Shape;322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3028375" y="3419169"/>
                <a:ext cx="422000" cy="311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3" name="Google Shape;323;p36"/>
            <p:cNvSpPr txBox="1"/>
            <p:nvPr/>
          </p:nvSpPr>
          <p:spPr>
            <a:xfrm>
              <a:off x="1447800" y="4362550"/>
              <a:ext cx="4428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/>
                <a:t>#1</a:t>
              </a:r>
              <a:endParaRPr sz="500"/>
            </a:p>
          </p:txBody>
        </p:sp>
        <p:sp>
          <p:nvSpPr>
            <p:cNvPr id="324" name="Google Shape;324;p36"/>
            <p:cNvSpPr txBox="1"/>
            <p:nvPr/>
          </p:nvSpPr>
          <p:spPr>
            <a:xfrm>
              <a:off x="2000250" y="4362550"/>
              <a:ext cx="2559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/>
                <a:t>#2</a:t>
              </a:r>
              <a:endParaRPr sz="500"/>
            </a:p>
          </p:txBody>
        </p:sp>
        <p:sp>
          <p:nvSpPr>
            <p:cNvPr id="325" name="Google Shape;325;p36"/>
            <p:cNvSpPr txBox="1"/>
            <p:nvPr/>
          </p:nvSpPr>
          <p:spPr>
            <a:xfrm>
              <a:off x="2327100" y="4362550"/>
              <a:ext cx="2559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/>
                <a:t>#3</a:t>
              </a:r>
              <a:endParaRPr sz="500"/>
            </a:p>
          </p:txBody>
        </p:sp>
        <p:sp>
          <p:nvSpPr>
            <p:cNvPr id="326" name="Google Shape;326;p36"/>
            <p:cNvSpPr txBox="1"/>
            <p:nvPr/>
          </p:nvSpPr>
          <p:spPr>
            <a:xfrm>
              <a:off x="2583000" y="4362550"/>
              <a:ext cx="2559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/>
                <a:t>#4</a:t>
              </a:r>
              <a:endParaRPr sz="500"/>
            </a:p>
          </p:txBody>
        </p:sp>
        <p:sp>
          <p:nvSpPr>
            <p:cNvPr id="327" name="Google Shape;327;p36"/>
            <p:cNvSpPr txBox="1"/>
            <p:nvPr/>
          </p:nvSpPr>
          <p:spPr>
            <a:xfrm>
              <a:off x="2786050" y="4362550"/>
              <a:ext cx="2559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/>
                <a:t>#5</a:t>
              </a:r>
              <a:endParaRPr sz="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7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HOW WE TEST MICROSERVICES NOW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34" name="Google Shape;334;p37"/>
          <p:cNvGrpSpPr/>
          <p:nvPr/>
        </p:nvGrpSpPr>
        <p:grpSpPr>
          <a:xfrm>
            <a:off x="757252" y="1200125"/>
            <a:ext cx="6596492" cy="3167100"/>
            <a:chOff x="1243027" y="1200150"/>
            <a:chExt cx="6596492" cy="3167100"/>
          </a:xfrm>
        </p:grpSpPr>
        <p:sp>
          <p:nvSpPr>
            <p:cNvPr id="335" name="Google Shape;335;p37"/>
            <p:cNvSpPr/>
            <p:nvPr/>
          </p:nvSpPr>
          <p:spPr>
            <a:xfrm>
              <a:off x="1243027" y="1200150"/>
              <a:ext cx="599700" cy="3167100"/>
            </a:xfrm>
            <a:prstGeom prst="rect">
              <a:avLst/>
            </a:prstGeom>
            <a:solidFill>
              <a:srgbClr val="CCCCCC">
                <a:alpha val="1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7"/>
            <p:cNvSpPr/>
            <p:nvPr/>
          </p:nvSpPr>
          <p:spPr>
            <a:xfrm>
              <a:off x="2442385" y="1200150"/>
              <a:ext cx="599700" cy="3167100"/>
            </a:xfrm>
            <a:prstGeom prst="rect">
              <a:avLst/>
            </a:prstGeom>
            <a:solidFill>
              <a:srgbClr val="CCCCCC">
                <a:alpha val="1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3641743" y="1200150"/>
              <a:ext cx="599700" cy="3167100"/>
            </a:xfrm>
            <a:prstGeom prst="rect">
              <a:avLst/>
            </a:prstGeom>
            <a:solidFill>
              <a:srgbClr val="CCCCCC">
                <a:alpha val="1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4841102" y="1200150"/>
              <a:ext cx="599700" cy="3167100"/>
            </a:xfrm>
            <a:prstGeom prst="rect">
              <a:avLst/>
            </a:prstGeom>
            <a:solidFill>
              <a:srgbClr val="CCCCCC">
                <a:alpha val="1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6040460" y="1200150"/>
              <a:ext cx="599700" cy="3167100"/>
            </a:xfrm>
            <a:prstGeom prst="rect">
              <a:avLst/>
            </a:prstGeom>
            <a:solidFill>
              <a:srgbClr val="CCCCCC">
                <a:alpha val="1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7239818" y="1200150"/>
              <a:ext cx="599700" cy="3167100"/>
            </a:xfrm>
            <a:prstGeom prst="rect">
              <a:avLst/>
            </a:prstGeom>
            <a:solidFill>
              <a:srgbClr val="CCCCCC">
                <a:alpha val="1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37"/>
          <p:cNvGrpSpPr/>
          <p:nvPr/>
        </p:nvGrpSpPr>
        <p:grpSpPr>
          <a:xfrm>
            <a:off x="1356931" y="1200150"/>
            <a:ext cx="6596492" cy="3167100"/>
            <a:chOff x="1842706" y="1200150"/>
            <a:chExt cx="6596492" cy="3167100"/>
          </a:xfrm>
        </p:grpSpPr>
        <p:sp>
          <p:nvSpPr>
            <p:cNvPr id="342" name="Google Shape;342;p37"/>
            <p:cNvSpPr/>
            <p:nvPr/>
          </p:nvSpPr>
          <p:spPr>
            <a:xfrm>
              <a:off x="1842706" y="1200150"/>
              <a:ext cx="599700" cy="3167100"/>
            </a:xfrm>
            <a:prstGeom prst="rect">
              <a:avLst/>
            </a:prstGeom>
            <a:solidFill>
              <a:srgbClr val="CCCCCC">
                <a:alpha val="10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3042064" y="1200150"/>
              <a:ext cx="599700" cy="3167100"/>
            </a:xfrm>
            <a:prstGeom prst="rect">
              <a:avLst/>
            </a:prstGeom>
            <a:solidFill>
              <a:srgbClr val="CCCCCC">
                <a:alpha val="10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4241423" y="1200150"/>
              <a:ext cx="599700" cy="3167100"/>
            </a:xfrm>
            <a:prstGeom prst="rect">
              <a:avLst/>
            </a:prstGeom>
            <a:solidFill>
              <a:srgbClr val="CCCCCC">
                <a:alpha val="10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5440781" y="1200150"/>
              <a:ext cx="599700" cy="3167100"/>
            </a:xfrm>
            <a:prstGeom prst="rect">
              <a:avLst/>
            </a:prstGeom>
            <a:solidFill>
              <a:srgbClr val="CCCCCC">
                <a:alpha val="10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6640139" y="1200150"/>
              <a:ext cx="599700" cy="3167100"/>
            </a:xfrm>
            <a:prstGeom prst="rect">
              <a:avLst/>
            </a:prstGeom>
            <a:solidFill>
              <a:srgbClr val="CCCCCC">
                <a:alpha val="10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7839498" y="1200150"/>
              <a:ext cx="599700" cy="3167100"/>
            </a:xfrm>
            <a:prstGeom prst="rect">
              <a:avLst/>
            </a:prstGeom>
            <a:solidFill>
              <a:srgbClr val="CCCCCC">
                <a:alpha val="10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37"/>
          <p:cNvSpPr txBox="1"/>
          <p:nvPr/>
        </p:nvSpPr>
        <p:spPr>
          <a:xfrm>
            <a:off x="605152" y="339200"/>
            <a:ext cx="39573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Scaling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9" name="Google Shape;349;p37"/>
          <p:cNvCxnSpPr/>
          <p:nvPr/>
        </p:nvCxnSpPr>
        <p:spPr>
          <a:xfrm>
            <a:off x="762000" y="1204925"/>
            <a:ext cx="0" cy="3152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37"/>
          <p:cNvCxnSpPr/>
          <p:nvPr/>
        </p:nvCxnSpPr>
        <p:spPr>
          <a:xfrm>
            <a:off x="757250" y="4367225"/>
            <a:ext cx="72105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37"/>
          <p:cNvSpPr txBox="1"/>
          <p:nvPr/>
        </p:nvSpPr>
        <p:spPr>
          <a:xfrm>
            <a:off x="94975" y="2474088"/>
            <a:ext cx="6858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Cost / Complexity / Time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37"/>
          <p:cNvSpPr txBox="1"/>
          <p:nvPr/>
        </p:nvSpPr>
        <p:spPr>
          <a:xfrm>
            <a:off x="3833927" y="4552975"/>
            <a:ext cx="1642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Number teams / components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3" name="Google Shape;353;p37"/>
          <p:cNvCxnSpPr>
            <a:endCxn id="354" idx="2"/>
          </p:cNvCxnSpPr>
          <p:nvPr/>
        </p:nvCxnSpPr>
        <p:spPr>
          <a:xfrm rot="10800000">
            <a:off x="3068825" y="1873488"/>
            <a:ext cx="0" cy="20319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dot"/>
            <a:round/>
            <a:headEnd len="med" w="med" type="oval"/>
            <a:tailEnd len="med" w="med" type="none"/>
          </a:ln>
        </p:spPr>
      </p:cxnSp>
      <p:cxnSp>
        <p:nvCxnSpPr>
          <p:cNvPr id="355" name="Google Shape;355;p37"/>
          <p:cNvCxnSpPr/>
          <p:nvPr/>
        </p:nvCxnSpPr>
        <p:spPr>
          <a:xfrm rot="10800000">
            <a:off x="4357950" y="2624000"/>
            <a:ext cx="0" cy="971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dot"/>
            <a:round/>
            <a:headEnd len="med" w="med" type="oval"/>
            <a:tailEnd len="med" w="med" type="none"/>
          </a:ln>
        </p:spPr>
      </p:cxnSp>
      <p:cxnSp>
        <p:nvCxnSpPr>
          <p:cNvPr id="356" name="Google Shape;356;p37"/>
          <p:cNvCxnSpPr>
            <a:endCxn id="357" idx="2"/>
          </p:cNvCxnSpPr>
          <p:nvPr/>
        </p:nvCxnSpPr>
        <p:spPr>
          <a:xfrm rot="10800000">
            <a:off x="5898700" y="1873488"/>
            <a:ext cx="0" cy="1217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ot"/>
            <a:round/>
            <a:headEnd len="med" w="med" type="oval"/>
            <a:tailEnd len="med" w="med" type="none"/>
          </a:ln>
        </p:spPr>
      </p:cxnSp>
      <p:sp>
        <p:nvSpPr>
          <p:cNvPr id="357" name="Google Shape;357;p37"/>
          <p:cNvSpPr/>
          <p:nvPr/>
        </p:nvSpPr>
        <p:spPr>
          <a:xfrm>
            <a:off x="5305750" y="1502688"/>
            <a:ext cx="1185900" cy="370800"/>
          </a:xfrm>
          <a:prstGeom prst="rect">
            <a:avLst/>
          </a:prstGeom>
          <a:solidFill>
            <a:srgbClr val="B9C3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 time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358" name="Google Shape;358;p37"/>
          <p:cNvCxnSpPr/>
          <p:nvPr/>
        </p:nvCxnSpPr>
        <p:spPr>
          <a:xfrm flipH="1" rot="10800000">
            <a:off x="761925" y="3795863"/>
            <a:ext cx="7182000" cy="576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59" name="Google Shape;359;p37"/>
          <p:cNvSpPr/>
          <p:nvPr/>
        </p:nvSpPr>
        <p:spPr>
          <a:xfrm>
            <a:off x="7116425" y="2595875"/>
            <a:ext cx="1327500" cy="3708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# Environments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360" name="Google Shape;360;p37"/>
          <p:cNvSpPr/>
          <p:nvPr/>
        </p:nvSpPr>
        <p:spPr>
          <a:xfrm>
            <a:off x="3764988" y="2366750"/>
            <a:ext cx="1185900" cy="3708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Risk associated with change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361" name="Google Shape;361;p37"/>
          <p:cNvSpPr/>
          <p:nvPr/>
        </p:nvSpPr>
        <p:spPr>
          <a:xfrm>
            <a:off x="762000" y="1200150"/>
            <a:ext cx="6791325" cy="3147975"/>
          </a:xfrm>
          <a:custGeom>
            <a:rect b="b" l="l" r="r" t="t"/>
            <a:pathLst>
              <a:path extrusionOk="0" h="125919" w="271653">
                <a:moveTo>
                  <a:pt x="0" y="125919"/>
                </a:moveTo>
                <a:cubicBezTo>
                  <a:pt x="14256" y="123570"/>
                  <a:pt x="56357" y="118809"/>
                  <a:pt x="85535" y="111824"/>
                </a:cubicBezTo>
                <a:cubicBezTo>
                  <a:pt x="114713" y="104839"/>
                  <a:pt x="149065" y="96076"/>
                  <a:pt x="175070" y="84011"/>
                </a:cubicBezTo>
                <a:cubicBezTo>
                  <a:pt x="201075" y="71946"/>
                  <a:pt x="225468" y="53436"/>
                  <a:pt x="241565" y="39434"/>
                </a:cubicBezTo>
                <a:cubicBezTo>
                  <a:pt x="257662" y="25432"/>
                  <a:pt x="266638" y="6572"/>
                  <a:pt x="271653" y="0"/>
                </a:cubicBezTo>
              </a:path>
            </a:pathLst>
          </a:custGeom>
          <a:noFill/>
          <a:ln cap="flat" cmpd="sng" w="19050">
            <a:solidFill>
              <a:srgbClr val="3DC5EC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62" name="Google Shape;362;p37"/>
          <p:cNvCxnSpPr/>
          <p:nvPr/>
        </p:nvCxnSpPr>
        <p:spPr>
          <a:xfrm flipH="1" rot="10800000">
            <a:off x="762000" y="3395675"/>
            <a:ext cx="7196100" cy="952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63" name="Google Shape;363;p37"/>
          <p:cNvSpPr/>
          <p:nvPr/>
        </p:nvSpPr>
        <p:spPr>
          <a:xfrm>
            <a:off x="781050" y="1204925"/>
            <a:ext cx="7077075" cy="3143250"/>
          </a:xfrm>
          <a:custGeom>
            <a:rect b="b" l="l" r="r" t="t"/>
            <a:pathLst>
              <a:path extrusionOk="0" h="125730" w="283083">
                <a:moveTo>
                  <a:pt x="0" y="125730"/>
                </a:moveTo>
                <a:cubicBezTo>
                  <a:pt x="13145" y="123730"/>
                  <a:pt x="47752" y="120554"/>
                  <a:pt x="78867" y="113728"/>
                </a:cubicBezTo>
                <a:cubicBezTo>
                  <a:pt x="109982" y="106902"/>
                  <a:pt x="158941" y="96424"/>
                  <a:pt x="186690" y="84772"/>
                </a:cubicBezTo>
                <a:cubicBezTo>
                  <a:pt x="214440" y="73120"/>
                  <a:pt x="229299" y="57944"/>
                  <a:pt x="245364" y="43815"/>
                </a:cubicBezTo>
                <a:cubicBezTo>
                  <a:pt x="261430" y="29686"/>
                  <a:pt x="276797" y="7303"/>
                  <a:pt x="283083" y="0"/>
                </a:cubicBezTo>
              </a:path>
            </a:pathLst>
          </a:custGeom>
          <a:noFill/>
          <a:ln cap="flat" cmpd="sng" w="19050">
            <a:solidFill>
              <a:srgbClr val="B9C35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4" name="Google Shape;364;p37"/>
          <p:cNvSpPr txBox="1"/>
          <p:nvPr/>
        </p:nvSpPr>
        <p:spPr>
          <a:xfrm>
            <a:off x="7996525" y="3201400"/>
            <a:ext cx="11475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Teams + Components</a:t>
            </a:r>
            <a:endParaRPr b="1"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Linear increase in teams and components results in exponential increase in other factors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354" name="Google Shape;354;p37"/>
          <p:cNvSpPr/>
          <p:nvPr/>
        </p:nvSpPr>
        <p:spPr>
          <a:xfrm>
            <a:off x="2405075" y="1502688"/>
            <a:ext cx="1327500" cy="3708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Developer idle time (queues)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365" name="Google Shape;365;p37"/>
          <p:cNvSpPr/>
          <p:nvPr/>
        </p:nvSpPr>
        <p:spPr>
          <a:xfrm>
            <a:off x="814400" y="1676400"/>
            <a:ext cx="7143750" cy="2681300"/>
          </a:xfrm>
          <a:custGeom>
            <a:rect b="b" l="l" r="r" t="t"/>
            <a:pathLst>
              <a:path extrusionOk="0" h="107252" w="285750">
                <a:moveTo>
                  <a:pt x="0" y="107252"/>
                </a:moveTo>
                <a:cubicBezTo>
                  <a:pt x="17399" y="104680"/>
                  <a:pt x="72866" y="98393"/>
                  <a:pt x="104394" y="91821"/>
                </a:cubicBezTo>
                <a:cubicBezTo>
                  <a:pt x="135922" y="85249"/>
                  <a:pt x="164877" y="77946"/>
                  <a:pt x="189166" y="67818"/>
                </a:cubicBezTo>
                <a:cubicBezTo>
                  <a:pt x="213455" y="57690"/>
                  <a:pt x="234029" y="42355"/>
                  <a:pt x="250126" y="31052"/>
                </a:cubicBezTo>
                <a:cubicBezTo>
                  <a:pt x="266223" y="19749"/>
                  <a:pt x="279813" y="5175"/>
                  <a:pt x="285750" y="0"/>
                </a:cubicBezTo>
              </a:path>
            </a:pathLst>
          </a:cu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6" name="Google Shape;366;p37"/>
          <p:cNvSpPr/>
          <p:nvPr/>
        </p:nvSpPr>
        <p:spPr>
          <a:xfrm>
            <a:off x="809625" y="1200150"/>
            <a:ext cx="6424625" cy="3157550"/>
          </a:xfrm>
          <a:custGeom>
            <a:rect b="b" l="l" r="r" t="t"/>
            <a:pathLst>
              <a:path extrusionOk="0" h="126302" w="256985">
                <a:moveTo>
                  <a:pt x="0" y="126302"/>
                </a:moveTo>
                <a:cubicBezTo>
                  <a:pt x="15558" y="122810"/>
                  <a:pt x="67405" y="112681"/>
                  <a:pt x="93345" y="105347"/>
                </a:cubicBezTo>
                <a:cubicBezTo>
                  <a:pt x="119285" y="98013"/>
                  <a:pt x="133160" y="94107"/>
                  <a:pt x="155639" y="82296"/>
                </a:cubicBezTo>
                <a:cubicBezTo>
                  <a:pt x="178118" y="70485"/>
                  <a:pt x="211328" y="48197"/>
                  <a:pt x="228219" y="34481"/>
                </a:cubicBezTo>
                <a:cubicBezTo>
                  <a:pt x="245110" y="20765"/>
                  <a:pt x="252191" y="5747"/>
                  <a:pt x="256985" y="0"/>
                </a:cubicBezTo>
              </a:path>
            </a:pathLst>
          </a:cu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67" name="Google Shape;367;p37"/>
          <p:cNvCxnSpPr>
            <a:stCxn id="359" idx="0"/>
          </p:cNvCxnSpPr>
          <p:nvPr/>
        </p:nvCxnSpPr>
        <p:spPr>
          <a:xfrm rot="10800000">
            <a:off x="7780175" y="1828775"/>
            <a:ext cx="0" cy="7671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dot"/>
            <a:round/>
            <a:headEnd len="med" w="med" type="oval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